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92"/>
  </p:notesMasterIdLst>
  <p:sldIdLst>
    <p:sldId id="402" r:id="rId2"/>
    <p:sldId id="508" r:id="rId3"/>
    <p:sldId id="493" r:id="rId4"/>
    <p:sldId id="468" r:id="rId5"/>
    <p:sldId id="469" r:id="rId6"/>
    <p:sldId id="470" r:id="rId7"/>
    <p:sldId id="371" r:id="rId8"/>
    <p:sldId id="373" r:id="rId9"/>
    <p:sldId id="503" r:id="rId10"/>
    <p:sldId id="372" r:id="rId11"/>
    <p:sldId id="374" r:id="rId12"/>
    <p:sldId id="375" r:id="rId13"/>
    <p:sldId id="377" r:id="rId14"/>
    <p:sldId id="398" r:id="rId15"/>
    <p:sldId id="504" r:id="rId16"/>
    <p:sldId id="380" r:id="rId17"/>
    <p:sldId id="431" r:id="rId18"/>
    <p:sldId id="505" r:id="rId19"/>
    <p:sldId id="507" r:id="rId20"/>
    <p:sldId id="432" r:id="rId21"/>
    <p:sldId id="452" r:id="rId22"/>
    <p:sldId id="381" r:id="rId23"/>
    <p:sldId id="382" r:id="rId24"/>
    <p:sldId id="476" r:id="rId25"/>
    <p:sldId id="477" r:id="rId26"/>
    <p:sldId id="385" r:id="rId27"/>
    <p:sldId id="471" r:id="rId28"/>
    <p:sldId id="478" r:id="rId29"/>
    <p:sldId id="383" r:id="rId30"/>
    <p:sldId id="384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7" r:id="rId39"/>
    <p:sldId id="486" r:id="rId40"/>
    <p:sldId id="419" r:id="rId41"/>
    <p:sldId id="440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6" r:id="rId50"/>
    <p:sldId id="447" r:id="rId51"/>
    <p:sldId id="448" r:id="rId52"/>
    <p:sldId id="449" r:id="rId53"/>
    <p:sldId id="450" r:id="rId54"/>
    <p:sldId id="389" r:id="rId55"/>
    <p:sldId id="404" r:id="rId56"/>
    <p:sldId id="451" r:id="rId57"/>
    <p:sldId id="319" r:id="rId58"/>
    <p:sldId id="454" r:id="rId59"/>
    <p:sldId id="455" r:id="rId60"/>
    <p:sldId id="456" r:id="rId61"/>
    <p:sldId id="457" r:id="rId62"/>
    <p:sldId id="501" r:id="rId63"/>
    <p:sldId id="441" r:id="rId64"/>
    <p:sldId id="425" r:id="rId65"/>
    <p:sldId id="426" r:id="rId66"/>
    <p:sldId id="427" r:id="rId67"/>
    <p:sldId id="428" r:id="rId68"/>
    <p:sldId id="429" r:id="rId69"/>
    <p:sldId id="502" r:id="rId70"/>
    <p:sldId id="459" r:id="rId71"/>
    <p:sldId id="460" r:id="rId72"/>
    <p:sldId id="461" r:id="rId73"/>
    <p:sldId id="462" r:id="rId74"/>
    <p:sldId id="463" r:id="rId75"/>
    <p:sldId id="464" r:id="rId76"/>
    <p:sldId id="465" r:id="rId77"/>
    <p:sldId id="466" r:id="rId78"/>
    <p:sldId id="509" r:id="rId79"/>
    <p:sldId id="510" r:id="rId80"/>
    <p:sldId id="511" r:id="rId81"/>
    <p:sldId id="512" r:id="rId82"/>
    <p:sldId id="513" r:id="rId83"/>
    <p:sldId id="514" r:id="rId84"/>
    <p:sldId id="515" r:id="rId85"/>
    <p:sldId id="516" r:id="rId86"/>
    <p:sldId id="517" r:id="rId87"/>
    <p:sldId id="518" r:id="rId88"/>
    <p:sldId id="519" r:id="rId89"/>
    <p:sldId id="520" r:id="rId90"/>
    <p:sldId id="497" r:id="rId9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3333B2"/>
    <a:srgbClr val="FFFFFF"/>
    <a:srgbClr val="00B050"/>
    <a:srgbClr val="ECE8EA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1" autoAdjust="0"/>
    <p:restoredTop sz="94768" autoAdjust="0"/>
  </p:normalViewPr>
  <p:slideViewPr>
    <p:cSldViewPr snapToGrid="0">
      <p:cViewPr varScale="1">
        <p:scale>
          <a:sx n="108" d="100"/>
          <a:sy n="108" d="100"/>
        </p:scale>
        <p:origin x="-19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18432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000.21368" units="1/cm"/>
          <inkml:channelProperty channel="Y" name="resolution" value="1000.10852" units="1/cm"/>
          <inkml:channelProperty channel="F" name="resolution" value="999.99994" units="1/cm"/>
          <inkml:channelProperty channel="T" name="resolution" value="1" units="1/dev"/>
        </inkml:channelProperties>
      </inkml:inkSource>
      <inkml:timestamp xml:id="ts0" timeString="2018-07-27T02:22:41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13748 7127 1845 0,'1'11'6'0,"2"3"-2"0,-1 2 0 0,0 3 0 0,0 1 0 15,-1 0 2-15,1 5 2 0,1 3 0 0,-1 1 4 16,-1-2 2-16,2 1 8 16,1-1-2-16,1 2 0 0,0 0-2 0,-1 1-2 0,0 0-2 0,2 0-4 15,-1 1-4-15,0 0-6 0,1 3 0 0,1-1 0 0,-1-1 0 0,1 1 0 16,-2-1 0-16,4 2 0 0,-1-2 0 0,-1 0 0 15,2-1 0-15,0-2 0 16,-3 3 0-16,3-1 0 0,3 1 0 0,-3 0 0 0,0 0 0 0,3-1 0 0,-3 1 0 16,3-1 0-16,2 0 0 15,-3-2 0-15,0-2 0 0,0-2 0 0,1 0 0 0,0-4 0 0,-1 0 0 16,1-3 0-16,-2-2 0 0,2-3 0 0,4-1 0 16,-4-2 0-16,4-2 0 0,0-2 0 0,0-3 0 0,0-1 0 15,4-3 0-15,-4 0 0 0,1-4 0 0,-2-1 0 0,3-1 0 16,-3 1 0-16,3-3 0 0,1-2 0 0,-2-1 0 0,3-1 0 15,-2-2 0-15,2 0 0 0,-1-3 0 0,0-3 0 16,2 2 0-16,0-3 0 0,-2-1 0 16,1 0 0-16,0-3 0 0,-1-1 0 0,1 0 0 0,0-1 0 0,-2-1 0 31,0 1 0-31,-2 0 0 0,5 0 0 0,-2-1 0 0,2 0 0 0,0 1 0 0,-1-2 0 0,2 0 0 0,-2-3 0 16,-1 1 0-16,2-2 0 0,-1 1 0 15,-1-1 0-15,1 2 0 0,-1-2 0 0,1 2 0 0,0 1 0 16,6-1 0-16,-9 2 0 0,0 1 0 0,0 0 0 0,0 1 0 15,-3 1 0-15,2 2 0 0,1-1 0 0,-6 1 0 0,5-2 0 16,-2 3 0-16,3-2 0 0,-2 3 0 0,0-2 0 16,-2 2 0-16,-1-2 0 0,1 3 0 0,0-2 0 0,1 2 0 15,-3-1 0-15,0 4 0 0,0 0 0 0,0-1 0 16,0 5 0-16,1 1 0 0,-1 0 0 0,-1 3 0 0,1 2 0 16,-1 1 0-16,-2 1 0 0,2 4 0 0,-2-1 0 0,1 2 0 15,-1 2 0-15,-1 2 0 0,0 2 0 0,-2 1 0 0,1 2 0 16,2 3 0-16,-1 3 0 0,-7 1 0 0,5 4 0 15,0 2 0-15,0 2 0 0,1 3 0 0,-1 3 0 0,-1 0 0 16,-1 2 0-16,-1 1 0 0,0 0 0 0,1 2 0 16,-2 0 0-16,0 2 0 0,-1 2 0 0,0-1 0 0,-2-1 0 15,1 3 0-15,0 1 0 0,-1 3 0 0,2-1 0 16,0 1 0-16,-1 2 0 0,2-1 0 16,-1 3 0-16,1-3 0 0,1 0 0 0,2-2 0 0,-1-1 0 0,2-3 0 15,2 0 0-15,-2 1 0 0,1-3 0 0,7-3 0 0,-4-1 0 16,0-1 0-16,1-3 0 0,1-1 0 0,1-5 0 15,0 0 0-15,2-5 0 0,-6-1 0 0,6-3 0 16,0-1 0-16,0-3 0 0,-1-3 0 0,1-2 0 0,2-2 0 16,-2-3 0-16,8-1 0 0,-5-2 0 0,-1-2 0 15,-1-4 0-15,4 0 0 0,-1-2 0 0,-1-2 0 0,-1 0 0 16,-2-3 0-16,4-1 0 0,-3 0 0 0,3-3 0 0,-2 1 0 16,-2-1 0-16,0-2 0 0,2 0 0 0,-1-1 0 15,-2 0 0-15,-1 0 0 0,2-1 0 0,-2 0 0 0,1-1 0 16,2 0 0-16,-4 1 0 0,3-2 0 0,0-1 0 15,2 0 0-15,-3 0 0 0,2 1 0 0,-1-1 0 16,-1 0 0-16,-2 2 0 0,3 0 0 0,-3 2 0 0,-2 2 0 16,0 0 0-16,-1 1 0 0,-1 2 0 0,-1 1 0 15,0 2-10-15,-6 1-20 0,6 1-18 0,0 1-32 0,-3 1-42 16,0 1-66-16,0 2-594 0,-1-1 196 0</inkml:trace>
  <inkml:trace contextRef="#ctx0" brushRef="#br0" timeOffset="300.7599">16375 8088 1839 0,'3'3'16'0,"0"4"14"0,0 1 0 15,0 1 0-15,-1 3-10 0,-1-1 0 0,-1 2 2 16,3 4-2-16,-3 1-6 0,0 1-14 0,-1 3 0 0,1 1 0 16,-2 0 0-16,2 3 0 0,0 2 0 0,-1-1 0 15,0 3 0-15,-1 0 0 0,0 2 0 0,-2-1 0 0,2 2 0 16,-1 1 0-16,0 1 0 0,-1 0 0 16,-1 1 0-16,2-1 0 0,0 0 0 0,0-2 0 0,0 2 0 0,0-2-8 15,1-1-22-15,-1-2-36 0,1-2-54 0,0-1-92 0,0-3-590 16,2-3 200-16</inkml:trace>
  <inkml:trace contextRef="#ctx0" brushRef="#br0" timeOffset="1256.487">16734 7826 1627 0,'6'0'14'0,"3"1"8"0,2-1 2 0,5 0 2 0,2 1-4 0,1-1 0 15,5 0-2-15,3 0 4 0,1 1-10 0,2 0-6 0,-1 0-2 16,2 1-2-16,1 0 2 0,-1-1 0 0,1 2-2 0,0-2-4 15,0 1 4-15,3 2-2 0,-1-2-2 0,1 1 2 16,0 0-4-16,1 0 2 0,-1 1 2 0,-1 0 0 0,1-2-2 16,-5 2 0-16,-1 0-6 0,-1 0-10 0,-5 0-12 15,1-1-20-15,-5 0-28 0,-1-1-32 0,-3 1-40 0,0-1-70 16,-5-2-388-16,0 1 152 0</inkml:trace>
  <inkml:trace contextRef="#ctx0" brushRef="#br0" timeOffset="1487.6009">16808 8155 1271 0,'0'4'112'16,"0"0"6"-16,0 1 2 0,1 0 0 0,-2 0-106 0,6-3 2 0,1 1 0 0,-3 1 2 15,3-2-6-15,0 1-6 0,2-1 0 0,5 0-2 16,4 0 0-16,1 0-2 0,3-1 2 0,4-1-2 0,3 0 0 15,4 0 0-15,1 0 0 0,2 0 0 0,2 0 0 0,3 0 2 16,2 2-2-16,8-1 0 0,-6 1 0 0,-2 1 0 16,3 1-8-16,-2 1-16 0,0-1-26 0,-1-1-32 15,-4 3-48-15,-1-1-100 0,-1-1-450 0,-1 0 170 0</inkml:trace>
  <inkml:trace contextRef="#ctx0" brushRef="#br0" timeOffset="2099.941">18722 7351 1151 0,'0'-1'142'15,"0"-2"2"-15,-1-3 2 0,1-2 2 0,-1 0-144 0,-2-4 0 16,-1 0 0-16,-2-5 2 0,-2 4-2 0,0-1 0 16,-2 2 0-16,-3 1-6 0,-2 1 2 0,-3 2 0 0,-2 0-2 15,-3 1 0-15,0 0 2 0,-1 2 0 0,-2 1-6 0,-4 1 0 16,2 0-4-16,-1 3-10 0,-1-1-2 0,-1 0-8 15,0 1-8-15,0 1-6 0,-1 0-2 0,6 2-6 0,-2 0-6 16,2 0 4-16,0 0 0 0,8 2 6 0,-2 2 8 16,2-3 6-16,7 2 6 0,-3 0 8 0,1 0 10 0,3 1 4 15,-1 0 4-15,2 0 0 0,2 2 2 0,0 0 2 16,4 1 4-16,-1 1 0 0,2 3 6 0,1 0 4 0,3 1 4 16,0 1 2-16,0 1 6 0,1 1 6 0,-2 2 0 15,3 1 4-15,0 1-2 0,-4 2 2 0,0 3 0 0,-3 2 2 16,2 3 4-16,-1 3-6 0,-1 1-2 0,-5 4 0 0,1 1 0 15,0-1-6-15,-3 3-4 0,2 2-2 0,-3-1-8 16,-1 0-6-16,-2 3-2 0,2 0-2 0,-1 2-2 0,2-1-2 16,2 0 2-16,-5 0-2 0,6 0-2 0,2-3 2 15,-1 1 0-15,2-4 0 0,2 0 0 0,2-3 0 16,1-4-2-16,6-2 2 0,0-1 0 0,1-2 0 0,1-3 0 16,0-3 0-16,3-3 2 0,2-1 0 0,0-4 0 15,-3-2 2-15,4-4-2 0,3 0 2 0,3-4 0 0,0-3-2 16,1-2 0-16,1-3-2 0,1-2 0 0,6-2-2 15,-6-3 2-15,1-2-2 0,1-1-6 0,1-3-8 0,2-3-12 16,0 0-14-16,-2-1-16 0,-4-1-26 0,5-2-26 16,0-1-36-16,-2-1-56 0,0 0-404 0,-2-2 150 0</inkml:trace>
  <inkml:trace contextRef="#ctx0" brushRef="#br0" timeOffset="2701.753">18908 7799 1259 0,'0'1'18'0,"-1"1"14"0,0 1 4 15,0 2 6-15,-2 1-4 0,0 2 4 0,-1 1 12 0,-3 4 2 16,-2 2-4-16,0 2-12 0,-1 1-2 0,-1 3-6 16,1-1-4-16,-3 4-6 0,1 1-8 0,1 1-4 0,1 2-4 15,-1 0-4-15,0 2 0 0,1-1 0 0,2 1 0 16,2 0 0-16,0 1 2 0,0-2-4 0,5-4 0 0,0 0 2 15,2 0 2-15,3-3-2 0,-1-3 0 0,2-3 0 16,2-2-2-16,2-2 4 0,-2-3 0 0,6-2 0 0,1-3-2 16,2-1 4-16,2-2-2 0,1-3 2 0,1-3-2 15,0-1 0-15,0-2 2 0,1-4-4 0,2-1 2 0,0-3-4 16,0 0 2-16,0-3-2 0,0-1 2 0,-1-3-4 16,6-1 2-16,-5 1 0 0,-1-1 2 0,-4-1-2 15,1-1 0-15,0 1 2 0,-1-1-2 0,1 3 0 0,-3-1-2 16,-1 1 2-16,-3 1 0 0,0 2 0 0,-1 0 0 0,-2 2 0 15,-1 3 0-15,-2-1 0 0,-1 3 0 0,-2 2 0 16,-1 0 2-16,1 4-4 0,-1 1 0 0,-2 1-2 16,-1 4 0-16,0 1-2 0,-1 3 4 0,0 1-2 0,-1 3-2 15,-2 2 4-15,-2 4 0 0,2-2 0 0,-2 5 2 0,1 0 0 16,-4 2 0-16,3 0 0 0,0 3 0 0,0 1 0 16,-1 1 0-16,2 0 2 0,0 2-2 0,-1-1 2 0,0 0 0 15,2-2-2-15,3 0 2 0,0-2-2 0,2-1 2 16,1-2 0-16,2-2 2 0,3-1 6 0,3-4 10 0,-1 2 2 15,3-5-2-15,-1-4 0 0,1-1 0 0,5-4 0 16,-1-1-4-16,2-3-4 0,-2-5-12 0,3 1 0 16,3-4 0-16,0 0 0 0,0-4 0 0,0 1 0 0,-2-3 0 15,1-1 0-15,3-3 0 0,-4 0 0 0,-1-1 0 16,-2 0 0-16,1 0 0 0,-1 0 0 0,0-1 0 0,-1 1 0 16,-2-1 0-16,-2 2 0 0,0 1 0 0,-2-1 0 15,-2 1 0-15,0 0 0 0,0 2-2 0,-3-1-6 0,0 1-16 16,-3 1-14-16,1 1-18 0,-1 0-30 0,-1 3-38 15,-3-1-54-15,0 3-584 0,0-1 190 0</inkml:trace>
  <inkml:trace contextRef="#ctx0" brushRef="#br0" timeOffset="3204.713">19841 8252 1145 0,'-1'1'60'0,"2"1"8"0,-1 1 10 0,0 0 6 0,-2 3-36 16,1-3 4-16,-1 3 4 0,-1 2 4 0,0 0-14 15,-2 1-6-15,-2 3-10 0,-2-1-6 0,0 0-6 16,0 2-8-16,2-1 0 0,-2 2-4 0,1-1-4 0,0 2-12 15,1-2-12-15,2 2-20 0,4 0-28 0,-5 0-34 0,1-1-54 16,0 0-558-16,0-2 180 0</inkml:trace>
  <inkml:trace contextRef="#ctx0" brushRef="#br0" timeOffset="3761.5659">20363 8353 1023 0,'2'1'30'16,"-1"1"10"-16,1-1 4 0,1 0 2 0,-1 1-22 0,2-1 4 15,2 1 6-15,-5 1 10 0,-2 1 0 0,2-1 2 16,-2 1 4-16,-1 2 6 0,-2 0 2 0,0 1-2 0,-4 2-6 16,5 1-8-16,-7 0-6 0,-2 3-10 0,-2-1-10 15,-3 3-6-15,-1 0-10 0,-1 0-12 0,0 1-12 0,-7 0-20 16,4-1-24-16,2 0-30 0,-2-3-40 0,3 1-72 16,2-2-394-16,-3-1 150 0</inkml:trace>
  <inkml:trace contextRef="#ctx0" brushRef="#br0" timeOffset="4349.295">20858 7764 1221 0,'4'1'86'0,"-2"-1"16"0,2 0 8 0,0-1 2 15,0 0-74-15,-2 0 2 0,-1-1-2 0,1 2-2 0,0 0-12 16,-2 2-16-16,-1 2-6 0,0 2-2 0,-2 0-2 0,1 3 0 16,-2 3 2-16,-1 2 0 0,-4 1 2 15,2 0-2-15,-2 4-2 0,0 1 0 0,-3-1 4 0,0 2-2 0,0 0 2 16,0 1-2-16,-3 0 2 0,3-1-2 0,3-1 0 15,-1 2 2-15,-1-1-2 0,4-1 0 0,-2-1 0 16,3 0 2-16,8-3-2 0,-7-1 2 0,4-3-2 0,0-2 0 16,3-1 0-16,-1-3 2 0,5-2-2 0,0-1 0 15,-6-2 0-15,10-2 0 0,-1-2 2 0,4 0-2 0,1-2 0 16,3-1 0-16,-1-4 0 0,2 2 0 0,8-2 0 16,-8-2 0-16,1 1 0 0,2 0 0 0,-4-1-2 0,4 2 2 15,-3 2 0-15,-1 0-2 0,-3 1 0 0,4 3 2 16,-1 1-2-16,-3 3 0 0,1 0 2 0,-4 3-2 0,-1 1 2 15,-3 2 0-15,4 3 2 0,-4 0-4 0,-4 2 2 16,0 2 0-16,-1 0 2 0,-2 2 2 0,1-2-4 0,-2 3 2 16,-1-2 4-16,0 1-2 0,0 0 2 0,1-1 0 15,0 1-2-15,1-3 2 0,0 1 0 0,2-2-2 0,1-3 8 16,-1 2 12-16,2-5-2 0,3 0 0 0,1-4 0 16,0 0-2-16,2-3 2 0,3-1-4 0,0-3-4 0,4-5-14 15,1 0 0-15,1-2 0 0,-2-3 0 0,4-1 0 16,0-2 0-16,0-2 0 0,-1-1 0 0,2-1 0 15,0-1 0-15,0 0 0 0,1-1 0 0,-2 1 0 0,1-1 0 16,-4 1 0-16,-3 0 0 0,1 0-6 0,-4 1-16 16,-1 1-18-16,-2-1-22 0,-2 2-38 0,-1 0-54 0,-1 0-674 15,-3 1 206-15</inkml:trace>
  <inkml:trace contextRef="#ctx0" brushRef="#br0" timeOffset="4705.4059">21618 8007 1695 0,'5'4'48'0,"1"1"2"16,2 0 8-16,1 0 0 0,-1 4-46 0,1-5 0 0,-1 2 0 15,1 2 0-15,-1 1-2 0,1 0-2 0,-3 2-6 16,1 2 0-16,0-1-2 0,-9 2 0 0,5 1 0 0,-1-1 2 15,-2 3-2-15,-3-1 2 0,-2 1-2 0,-4 0 2 0,0 1-2 16,1 1 0-16,-5-1 0 0,-3 1 0 16,-1 0 0-16,0-2 0 0,1 0 0 0,-2-1 0 0,2-1 2 0,0-1-2 15,1-1 0-15,-1 0 0 0,4 0-2 0,0 0 2 16,2-2 0-16,2 0 0 0,0-1 0 0,4-1 0 0,-1 0 6 16,4-1 0-16,2-2 2 0,2-2 0 0,2 1-2 15,2-3 0-15,2 0 0 0,-4-1 0 0,9-1-4 16,-1 0 0-16,1-1-2 0,2 1-2 0,0-3-4 15,2 2-12-15,3-3-14 0,3 1-16 0,-5-1-28 0,1-1-30 16,0 0-42-16,2-2-68 0,0 1-478 0,2-1 172 0</inkml:trace>
  <inkml:trace contextRef="#ctx0" brushRef="#br0" timeOffset="4955.7839">22303 8272 1411 0,'5'3'78'0,"3"1"8"0,-3-1 4 0,2 0-2 0,1 1-66 15,-4-4 0-15,-8 1-4 0,8-1-6 0,0 0-24 0,-3 0-32 16,3-1-38-16,-1 0-64 0,-1 0-626 0,3-2 194 16</inkml:trace>
  <inkml:trace contextRef="#ctx0" brushRef="#br0" timeOffset="5111.576">22562 8323 1205 0,'2'3'68'16,"0"0"10"-16,2 0 0 0,1 0 2 0,2-1-66 0,-4 0 0 16,4-2-8-16,-1 0-14 0,-1 0-26 0,2 0-44 15,-1-3-68-15,2 3-492 0,-4-3 158 0</inkml:trace>
  <inkml:trace contextRef="#ctx0" brushRef="#br0" timeOffset="5262.1069">22819 8333 851 0,'2'1'108'0,"1"1"14"0,0 1 8 0,1-1 2 15,2 0-92-15,-2-2 0 0,2 0 0 0,2 0-2 0,-2 0-30 16,1-2-44-16,-1 0-58 0,1-2-596 0,0 0 174 16</inkml:trace>
  <inkml:trace contextRef="#ctx0" brushRef="#br0" timeOffset="6087.5489">23766 7800 1245 0,'-3'2'22'0,"1"1"10"0,-2 1 4 0,-1 0 4 16,-2 4-18-16,2-1 6 0,0 1 2 0,-7 4 2 15,3 2 2-15,-2 1-8 0,-1 1-4 0,0 2-2 0,1 0-2 16,-2 2-2-16,0 1-4 0,2-1 0 0,-4 2 0 15,2 1-2-15,0 0 0 0,-1 1 0 0,2 0-4 16,1 0 0-16,1 0 0 0,-2-1-6 0,5 0 2 0,2-2 0 16,0-1 2-16,4 0-2 0,0-2 0 15,3-1-2-15,1 0 4 0,3-4 4 0,1 0 4 0,2-4 2 16,1-2 0-16,2-2 0 0,3-2 0 0,0-1 0 16,4-2-2-16,3-2-4 0,-1-2-4 0,1-1 0 0,4-2-2 0,0-3 0 15,1 0 0-15,2-1 0 0,1-4-2 0,-4 2 2 16,5-3-2-16,-2 0 0 0,1-1 0 0,-2 0 0 0,-2-1-2 15,1 2 2-15,-2-1 0 0,-2 0 0 0,-1-1 0 16,-2 0 0-16,-2 3-2 0,-1-1-2 0,-4 2-2 0,1 0 0 16,-4 3-2-16,3 1 2 0,-4 3-4 15,-3 0 0-15,-4 3 0 0,1 1 0 0,-2 2 4 0,-2 2-2 0,-2 2 0 16,-1 1 2-16,-2 3 0 0,-2 0 4 0,0 3 2 0,-1 2-2 16,-2 1 4-16,0 2-2 0,-1 3 0 0,-4-1 0 15,3 2 0-15,-1-1 6 0,3 1 2 0,-3 0 4 16,2 1-4-16,2-2 2 0,2 1 2 0,4-1 2 0,-4 1-4 15,5-1-2-15,1-2-6 0,3-1 4 0,2-2-2 0,0-2 2 16,3-1 0-16,2-2 6 0,5-1 10 16,0-2 2-16,1-1 2 0,4-1-2 0,-2-1-2 0,5-4 0 0,-1-1-4 15,2-1-4-15,0-2-10 0,0-2-4 0,1-2 0 16,0-3 0-16,1 0 0 0,-1-3 0 0,-2 0 0 0,1-4 0 16,-1-1 0-16,0 1 0 0,-1-2 0 0,-3-1 0 15,-3-1 0-15,0 2 0 0,-2-2 0 0,-4 0 0 16,-1 2 0-16,3 0 0 0,-5 0-8 0,0 2-10 0,0 1-8 15,-3 1-14-15,-2 1-14 0,-3-1-24 0,2 3-28 16,-2-1-36-16,-1 3-46 0,-2-1-502 0,-4 2 172 0</inkml:trace>
  <inkml:trace contextRef="#ctx0" brushRef="#br0" timeOffset="7026.6069">18919 7357 1427 0,'0'0'10'0,"-2"-3"-2"0,1-2 2 0,0-1 0 0,1 0-6 16,0-1 0-16,2 0-2 0,4-4 2 0,1 2-2 0,3-3 2 0,4 1-2 15,3 2 0-15,4 0-2 0,1-1 2 16,1 1-2-16,3 1 2 0,1-1-2 0,1 2 0 0,2 1 0 15,0 0 0-15,1-1 0 0,1-1 2 0,-1 4-2 0,-4-1 0 16,4 2 2-16,0 1-2 0,-1 0 2 0,-2 0-2 16,1 1 2-16,-1-1 0 0,-2 2-2 0,1 0 2 0,-2 0-2 15,-2 0 2-15,-2 0 0 0,1 0 0 0,-1 0 0 0,-4 0 0 16,1 0 0-16,1-1 0 0,-6-1-12 16,-1 0-8-16,-1 0-12 0,-2-1-14 0,-3-1-14 0,2 1-24 0,-3-1-32 15,-6-1-468-15,4 0 146 0</inkml:trace>
  <inkml:trace contextRef="#ctx0" brushRef="#br0" timeOffset="7260.195">19565 6959 1023 0,'0'5'38'0,"-1"-3"10"16,2 2 4-16,-5 0 16 0,4 1-32 0,-1 3 0 0,2 0 4 15,0 0 2-15,0 1 2 0,5 3-4 0,-2-1-6 0,1 3-14 16,4-1-6-16,1 3 2 0,1-1-6 0,0 3 0 15,3-2-4-15,-1 2-4 0,0 0 2 0,5-1-2 0,-5-1 0 16,1 1 0-16,0-2 2 0,-1 2-2 0,1 0-8 16,-2 0-16-16,1 0-34 0,-5 0-50 0,6-1-596 0,-2-1 174 15</inkml:trace>
  <inkml:trace contextRef="#ctx0" brushRef="#br0" timeOffset="7596.9969">20617 7281 637 0,'1'1'150'0,"-2"1"10"0,2-1 12 0,1 1 4 16,0-1-142-16,1 0 8 0,1-1 4 0,1 2 2 0,1-1 4 15,10-1-2-15,-4 2-10 0,4-2 0 0,0 1-4 0,4 0-6 16,3-1-6-16,1 1-2 0,2 0-4 0,1-1-12 16,3 1-4-16,0-1 0 0,4 2-2 0,0-1 0 15,0 0 2-15,1-1-2 0,0 0 2 0,-1 1-2 0,2 1 2 16,2-1 0-16,-3 0-2 0,0 1 2 0,0-1 0 15,1 1 0-15,-1 0 0 0,2-1-2 0,-6 1-6 0,1-1-10 16,-6-1-14-16,2 1-16 0,-4-2-22 0,-1 1-22 16,-2-2-34-16,-4 0-48 0,-1-1-454 0,-3 0 158 0</inkml:trace>
  <inkml:trace contextRef="#ctx0" brushRef="#br0" timeOffset="7847.9089">21277 6968 1319 0,'2'0'24'16,"-2"1"6"-16,1-1 4 0,-1 1 4 0,2 0-10 16,2 0 4-16,1 1 8 0,2 1 4 0,-2 1-12 0,6 3-2 0,2-1-4 15,1 3-2-15,2 0-4 0,-2 3-2 0,5 0-8 16,0 3-2-16,1-1-6 0,0 2 0 0,-2 1 0 0,3 0 0 15,-2-1-2-15,-1 3 2 0,1-1 0 0,0-2-2 16,1 1 0-16,-1 0-10 0,0-1-20 0,-3 0-24 0,-2 1-36 16,2-2-56-16,-4 2-574 0,-2-3 180 0</inkml:trace>
  <inkml:trace contextRef="#ctx0" brushRef="#br0" timeOffset="8676.942">23379 7459 1515 0,'-3'1'48'0,"1"-1"4"0,0-2 2 0,-1 1 4 0,0-2-46 0,1-2 4 15,2-1-4-15,2 1 4 0,1 0-4 0,2-1 0 0,5 1-2 16,1 0-6-16,4-2-2 0,1 3-4 0,3-1 2 16,4 1-2-16,1 0 2 0,4-1-2 0,0 2 2 0,6-1-2 15,0 2 4-15,6 0-2 0,2 1 0 0,1-1 2 0,2 2-2 16,1 0 2-16,-1 1-2 0,0 0 2 0,1-1-2 16,-7 0 4-16,-3 1-4 0,-2-1-2 0,-3-1-8 15,-3 0-6-15,-3-1-12 0,-4 0-14 0,-1-1-12 0,-5-2-22 16,0-1-20-16,-5 2-24 0,0-4-38 0,-4 1-454 15,-1-1 152-15</inkml:trace>
  <inkml:trace contextRef="#ctx0" brushRef="#br0" timeOffset="8895.3789">24022 6983 1375 0,'2'3'54'0,"0"1"2"0,1 0 8 15,3 1 6-15,2 0-48 0,0-1 0 0,2 2 2 16,2 1 4-16,0 1-4 0,5 2 2 0,0 3-10 0,1 0-6 16,-1 2-2-16,1 0-2 0,1 3-2 0,-1-2 0 15,-2 2-2-15,1-1 2 0,1 1-2 0,-1 1 2 0,1-1-2 16,0 0-4-16,-2 0-10 0,0 1-18 0,4 2-26 16,-5-3-34-16,0 1-40 0,0-1-72 0,-1 0-450 0,-1-1 162 15</inkml:trace>
  <inkml:trace contextRef="#ctx0" brushRef="#br0" timeOffset="11384.8049">24320 8495 253 0,'0'2'68'0,"-3"-2"6"0,5 2 6 0,-1 0 0 15,1 0-36-15,-1-1 0 0,-1 1 4 0,2-1 0 16,0 1-30-16,0-2-6 0,0 1 0 0,-2 1-4 0,3-2-2 15,-1 1 0-15,0 1-2 0,0-1-2 0,1 0 0 16,0 0-2-16,-1 1 0 0,0 0 2 0,0 0-4 16,0 0 0-16,0-1 2 0,1 1 0 0,-2 0 0 0,2 0 0 15,-1 0 0-15,-1-1 0 0,0 2 2 0,1 0 2 0,-1 0 4 16,2-1 0-16,-2 1 4 0,0 0 2 0,1 1-2 16,-1-1 2-16,0-1 4 0,0 1 2 0,-1 1 2 15,0-2 6-15,0 3 2 0,0-1 4 0,-2 0 6 0,1 2 2 16,0-1 6-16,-1 1 4 0,1 0-4 0,-2 1-4 0,1 1-4 15,0 0 0-15,1-1-4 0,-2 1-4 0,2 2-6 16,-1 1-8-16,0-2-2 0,1 2 0 0,-1-1-2 16,0 3-4-16,0-2-2 0,-1-1 0 0,3 2-4 0,-3-1 0 15,2 0 0-15,-2 1 0 0,3-1 0 0,-3-1 0 16,2 3 0-16,-1-2 2 0,-1 3 0 0,3-3 2 0,-2 1-2 16,2 0 2-16,-2 0 0 0,2 0 0 0,1-2-2 15,-1 0-2-15,0-1 0 0,1 1-2 0,1-3 2 0,-2 0-4 16,3 0 4-16,0 0-4 0,-1-2 0 0,1 0 2 0,0 0 0 15,0-1-2-15,0 0 0 0,0 0 2 16,0-2-4-16,3 1-6 0,-3-1-4 0,0-2-6 0,-1 2-4 0,2-2-8 16,-2-1-12-16,0 0-10 0,-1 1-16 0,2-2-10 15,-2-1-20-15,1 1-34 0,-1-2-426 0,-1 0 138 0</inkml:trace>
  <inkml:trace contextRef="#ctx0" brushRef="#br0" timeOffset="12379.227">24310 8569 485 0,'0'-1'74'0,"0"0"2"0,3 0 2 16,-1-1 4-16,0-1-56 0,5 1 2 0,0-2 4 15,0-1 6-15,-1 1-12 0,-2 0 4 0,1-2 0 0,-1 2-2 16,1-1 0-16,0 0 0 0,2 1-2 0,2 0 0 16,-3-1-6-16,2 2-4 0,1 0 0 0,1 0 0 0,0 0 0 15,2 2 4-15,0 0 0 0,-3 1 2 0,7 2 2 16,-1 0 4-16,0 1-4 0,1 1-2 0,1 1 0 0,-1 0-6 16,2 1-2-16,2 1-4 0,-4 0-4 0,-2-1-2 15,-2 1 0-15,-1 1 0 0,-2-1 0 0,0 1-2 0,-3 0 2 16,-5 0 2-16,1 0 4 0,-2 0 2 0,2 0 2 15,-3 1 2-15,-2-1 2 0,-3 0 2 0,2 0-2 0,2 1-2 16,-6-2-2-16,0 1-4 0,-3 1-2 0,0-2 0 16,-1-1-4-16,1-1 0 0,-4 0 0 0,-2-1-4 0,3-2-2 15,0 0-10-15,1-1-10 0,-1-2-16 0,2-1-20 16,1-1-24-16,-1-1-30 0,5 0-60 0,-5-2-408 0,2-1 146 16</inkml:trace>
  <inkml:trace contextRef="#ctx0" brushRef="#br0" timeOffset="12912.4629">24827 7479 973 0,'2'0'16'0,"-1"-1"0"16,4 0 2-16,2 1 2 0,-5 0-16 0,4 0 2 16,3 0-2-16,3 3 2 0,2 0-4 0,1 1 2 0,-2 2 0 15,3 2 0-15,8 4-2 0,-2-1 4 0,0 4 0 0,1 0 0 16,-3 3 2-16,3 1 2 0,2 2 6 0,-3 3 2 16,1 1 6-16,-1 1 8 0,-1 2 0 0,0 3 4 0,5 0 2 15,-3 2-2-15,-1-1-8 0,-3 0 2 0,0 2-8 16,-2-2-6-16,-1 3-4 0,-2 1-2 0,-2 0-2 15,-3-1-2-15,-3 3-2 0,-2 2 0 0,-2-1 4 0,-1 2 12 16,-4 0 10-16,-3-1 6 0,-2-1 10 0,-1 2 4 0,-5-2 2 16,-2-2 4-16,-6 0 2 0,2-1-8 0,-2 4-10 0,-2-2-8 15,0-2-8-15,-7 0-4 0,3-1-4 16,-2 2-4-16,-1-2-8 0,-6 1-4 0,1-4 0 0,-3-2 0 16,-3-2 0-16,0-1-6 0,-6-3-20 0,2-1-32 0,-1-4-72 15,2-2-780-15,-3-2 226 0</inkml:trace>
  <inkml:trace contextRef="#ctx0" brushRef="#br0" timeOffset="14203.25">24603 7309 1373 0,'1'-5'24'0,"-2"-1"-2"0,1-6 2 0,3 1-2 0,-3-3-22 16,1-2 0-16,2-2 0 0,2 0 0 0,0-2-2 0,-1 2 0 15,3 0 0-15,-2 0 4 0,-2 2 2 0,4 0 0 16,4 2 0-16,-4 2 4 0,-3 1-2 16,9 2 2-16,-3 1-2 0,0 1-2 0,8 3-2 0,-2 1 0 15,-3 1 2-15,3 2-4 0,6-1 2 16,-3 2-2-16,3 0 0 0,-1 1 0 0,-2 1 0 0,1 0 2 0,4 1-2 16,0 2 0-16,1-1 0 0,-5 2 0 0,4-1 0 0,-2 3 2 15,-1 1-2-15,2 1 0 0,-2 1 0 16,0 0 2-16,-3 1-2 0,1 0 2 0,-1-1 0 31,1 1-2-31,2-1 0 0,-5 2 0 0,1-3 0 0,-5 0 0 0,0 2 2 0,3-1 0 0,-7 3-2 0,0-2 0 0,-3 3 0 0,3 1 0 16,-4 0 0-16,3-1 0 15,-5 1 0-15,-1 0-2 0,1 1 2 0,-3 0 0 0,2 1 0 0,-2 2-2 0,-3 0 2 16,0 2 2-16,2 3-2 0,0 0 2 0,-3 2-2 0,1 2 0 16,-3 2 2-16,2 0 2 0,2 2-2 0,1-2 2 15,-1 3 0-15,0 2 2 0,1-1 4 0,1 0 2 0,0 0 4 16,1-1-2-16,-1 4 2 0,3 0 0 0,-3 1-2 15,-1 0-2-15,4-1 0 0,-1 4-4 0,1-2-2 0,-2-1 0 16,-2 1-2-16,2-2 0 0,2-1 2 0,0 0 2 0,-3-1 0 16,-2-2 0-16,1-1 2 0,1 1 4 0,0-2-2 15,-1 1 0-15,-5-3-2 0,2 0 2 0,0-2-4 0,3 1 0 16,0-2 0-16,-2-1-6 0,-4-1 2 0,-1-3-2 16,2 1 0-16,-2-2 0 0,-1-2 0 15,-7-1 2-15,0-1-4 0,1-3 2 0,0-1 0 0,-3-3 0 0,-3 2 2 16,-3-5 0-16,-5 1 0 0,-3-2 0 0,-6-2-2 15,-3 2 0-15,-6-4 0 0,-2 0-20 0,-3-1-22 0,-2-2-44 16,-4 0-74-16,-7-1-628 0,-1-1 198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18432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000.21368" units="1/cm"/>
          <inkml:channelProperty channel="Y" name="resolution" value="1000.10852" units="1/cm"/>
          <inkml:channelProperty channel="F" name="resolution" value="999.99994" units="1/cm"/>
          <inkml:channelProperty channel="T" name="resolution" value="1" units="1/dev"/>
        </inkml:channelProperties>
      </inkml:inkSource>
      <inkml:timestamp xml:id="ts0" timeString="2018-07-27T02:23:08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7170 16956 759 0,'1'0'120'0,"-1"0"8"0,1 0 2 16,3-1 2-16,-1 1-96 0,3-1 4 0,3 0 4 0,0 0 2 16,-4-1-16-16,6 1-6 0,-2-1 0 0,2 1 2 0,0 1 0 15,1 0 0-15,-1 0-2 0,1 0 2 0,3 0-4 16,-2 2-2-16,-1-1 0 0,1 1 0 15,2 0-4-15,-2 0 4 0,1 0-4 0,0 0-4 0,-2 1 0 0,3-1 2 16,-1 1-4-16,-2 0-2 0,2-2 2 0,2 1-4 16,-4 1-2-16,2-2 0 0,4 1-2 0,0 1-2 15,-3 0 0-15,2 0 0 0,-1 1 0 0,0 0 0 0,3 1-2 0,-2 0 2 16,-1-1 0-16,-2 1 2 0,6 0-2 0,-4 0 2 16,2 2-2-16,2-2 0 0,-4 0 2 15,2 1 0-15,-4-1-2 0,4 0 0 0,-3 0 0 0,3-2-2 0,-2 0 2 16,-1-1 0-16,1 1 0 0,-1-2 0 0,4 1 0 0,-4-1 2 15,-1 1-2-15,0-2 2 0,-1 2-2 16,2-1 0-16,-4 1 0 0,2-1 0 16,-3 0 0-16,0-1 0 0,1 1 2 0,2-1-4 0,-3 0 2 0,3 0 0 0,-2 0-2 15,2-1 4-15,-5 1-2 0,3-1 0 16,0 1 4-16,0 0 2 0,-2 0 4 0,0 0 2 0,1 0-2 0,-3-1 4 16,1-1-4-16,-1 2 0 0,1-2-2 15,-2 1-2-15,0 1-4 0,0-2 0 0,-3 1 0 0,3 0-4 16,0 0 4-16,-2 0-2 0,0 1 0 0,0 0 0 15,-1-1 0-15,0 1 0 0,1 0 0 0,2 0 0 0,-3 0-2 16,0 1 2-16,0-1 0 0,-2 0-6 0,1 0-8 0,-1 0-8 16,-1 0-14-16,0 0-14 0,1-1-22 0,-3 1-18 0,1-2-22 15,1 2-24-15,-4-2-36 0,1 2-452 0,0-2 156 0</inkml:trace>
  <inkml:trace contextRef="#ctx0" brushRef="#br0" timeOffset="970.682">3406 16178 365 0,'0'0'66'0,"2"0"6"0,-1 0 4 16,-1 1 2-16,0 0-38 0,1-1 2 0,0 0 2 15,-2 1 4-15,0-1-20 0,1 1-4 0,0-1-2 0,1 1 4 16,-2-1-2-16,0 1 2 0,1 0 2 0,2 0-2 16,-1-1-2-16,-1 0-2 0,0 0-2 0,0 0 0 0,0 0-4 15,0 0 4-15,-3 6-2 0,3-4-2 0,1-1 2 16,-1 1 2-16,0-1 4 0,0 2 0 0,0-1-4 0,1 0-2 16,-1 0 0-16,-2 0 0 0,0 0 0 0,2 0-4 15,-2 1-4-15,1 0 0 0,-2 0-2 0,3 0-2 0,0 1 0 16,2 1-4-16,-2-2-2 0,-2 2 2 0,2 0 0 15,0 0-2-15,0 1 2 0,0 1-2 0,0 0 2 16,0 0 0-16,0 1 0 0,0 2-2 16,0 0 2-16,2 0 0 0,-2 2-2 15,-2 1 2-15,0 0-2 0,0 1 0 0,-1 0 0 0,2-1 2 0,0 1-2 0,-3 1 0 0,2-1 0 0,0 1 0 16,2 0 0-16,1 3 2 0,-2-2-4 0,0 2 4 0,0 1-2 16,1-1 0-16,1 0 2 0,0 1 2 15,-1 0 0-15,1 0 4 0,3-3 4 0,-1 2 2 16,1-1 0-16,1 1 2 0,-1 0-2 0,0-1 0 0,0-2 0 15,-3 3-4-15,-1-2-2 0,0-2-2 0,0-2-12 16,-2 0-22-16,-2-2-30 0,1-1-44 0,-3 0-86 0,4-3-414 0,-3-1 150 16</inkml:trace>
  <inkml:trace contextRef="#ctx0" brushRef="#br0" timeOffset="7143.0429">5495 16032 537 0,'1'-1'86'0,"2"-1"4"0,2 0-2 0,1-2 2 16,0-1-84-16,6 0 4 0,-2 0 0 0,4 1 2 16,-2-2 2-16,1 1 2 0,0 0 10 0,0-1-4 15,-1 3 6-15,1-2-2 0,-1 2 0 0,0-1-2 0,1 0-4 16,1 0-8-16,-2 2-4 0,0-1 0 0,3-1-4 15,-3 2 0-15,5 1 0 0,-7 1-2 16,3 0 2-16,1 0-4 0,0 2 4 0,0 0-2 0,0 2 0 0,2 0 0 0,-4 0-2 16,7 1 2-16,-5 1 0 0,2 0 0 0,-1 2-4 15,1-1 2-15,-2 1 0 0,2 0-2 0,0 2 2 0,-3 1 0 16,2-1 0-16,1 3 0 16,-2-2 0-16,2 4 2 0,-1-4-2 0,0 2 2 0,0 1-2 0,3 1 0 0,-4 1 0 15,1-2 0-15,0 4 0 0,-1 0-2 0,0-1 0 16,-2 1 0-16,1 0 2 0,-3 0-2 0,2 0 2 0,-2 1 0 15,-1 0 0-15,2-1 0 0,-1 2 0 0,-1-2 0 0,1 2 0 16,2-1-2-16,-2 0 4 0,0 0-4 0,-1 1 2 16,-1-1-2-16,1 2 2 0,-1 0 0 0,0-1 0 15,-5 1-2-15,3 2 0 0,1-2 2 0,0 0 0 0,-1 1 0 16,-2-1 2-16,1 0-4 0,-2-1 2 0,1 0 2 0,0 1-2 16,-1-1 0-16,-3 0 0 0,0-1-2 0,0 1 2 15,0-2 0-15,-2 0 0 0,1-1-2 0,-4 1 2 0,0 1 0 16,2-2-2-16,-2 2 2 0,-1-1 0 0,0 1 0 15,0 0 0-15,2-1 0 0,-3 1 0 0,-1-2 0 0,-2 0 0 16,1 1 0-16,0-1 0 0,-2 0-2 0,0-2 2 16,-1 0 0-16,-1-2 0 0,3-1-2 0,-3 1 2 15,0-4 0-15,1 1 0 0,-3-1 0 0,2-1-2 0,1-1 2 16,-3-1 2-16,-2 1-2 0,2-2 0 0,-3 0 4 16,3-2 0-16,-1 0 6 0,-1-1 10 0,-5 0 2 0,4-2 0 15,1 0 2-15,-1-2 0 0,0 0-2 0,-1 0 0 0,0-2-6 16,0 1-6-16,0-2 2 0,0 0 4 0,2-1 6 15,0-1 6-15,-3 0 2 0,0-2 0 0,1-3 0 0,-1 1-2 16,1-2-6-16,-2 0-4 0,-1-2-10 0,3 1-4 16,1-1-2-16,0 0 0 0,1-1-2 0,2 0 0 15,1-3 2-15,1 1-2 0,0-3 2 0,0 0 0 0,1 1 0 16,3-1-2-16,-2-2 2 0,2 2-2 0,-1-2 0 16,0 0 2-16,3 3-2 0,0-3 0 0,0 0 2 0,0 0-2 15,0 0 2-15,2-1-2 0,-1 0 0 0,1 0 2 16,2-1-2-16,-1 1 2 0,0-1-2 0,2-1 2 0,1 0 0 15,0-1 0-15,0 2-4 0,1 0-2 0,2-2-6 0,-1 1-6 16,2-1-4-16,1 0-2 0,-1 1-6 0,1-1-6 16,3 1-8-16,-1 0-4 0,0 0-10 0,1 1-4 0,1 1-16 15,0 1-16-15,0 0-22 0,1 2-42 0,1 2-278 16,0-1 108-16</inkml:trace>
  <inkml:trace contextRef="#ctx0" brushRef="#br0" timeOffset="12700.4879">3822 17052 569 0,'3'1'68'16,"5"-1"6"-16,-2 0 4 0,1 0 6 0,1 0-58 15,-4 0 2-15,-3-1 8 0,5 1 6 0,0-1-8 0,0 1 0 0,0-1 0 16,0 1 0-16,2 0 2 0,-2 0-2 15,3 0-4-15,-4 0 2 0,2 0 2 0,-1-1-2 0,0 0-6 16,1 0-4-16,-2 1-4 0,3-1-2 0,0 0-4 0,0 1-6 16,-1 0-2-16,2 0-4 0,0 0 2 0,0 1-2 15,1 1 0-15,-1 0 0 0,-4 1 0 0,5 0 2 16,2 0-2-16,-1 1 0 0,1 0 0 0,0 0 0 0,0 0 2 16,2 0-2-16,2 0 0 0,-1 1 0 0,-1 1 0 0,0-2 0 0,1 2 0 15,0 2 0-15,1-2 2 0,1 1 6 16,-4-1 10-16,4 0 0 0,-3-1 0 0,4 0 0 0,-2 0 0 31,2-1 0-31,-1 0 2 0,2 0-10 0,-2-1-8 0,2 0-2 0,0 1 0 0,-1 0 0 0,1-1 0 0,1 0 0 16,-3 2 0-16,2-3 0 0,3 0 0 0,-4 0 0 0,2 0 0 15,-1-1 2-15,1 1-2 0,0 0 0 0,-2-1 0 16,2 0 0-16,0 0 0 0,1 0 2 0,-1-1-2 0,0 0 0 16,2 0 2-16,-1-1 0 0,0 0-2 0,-2 0 0 0,3 0 2 15,0-1-2-15,0-1 0 0,-1 1 2 0,-1-2-2 16,0-1 0-16,1 0 0 0,0 0 2 0,-3-1-4 15,2 1 4-15,-2-2-2 0,0 0 2 0,1 0-2 16,-3-1 0-16,2 0 2 0,-4-1-4 0,5 1 4 0,-4-3-2 16,0 0 0-16,0 1 0 0,0-1-2 0,-2-1 2 0,1-1-2 15,-4-1 4-15,-2 0-2 0,1-2 0 0,-1 2 0 16,-1-1 0-16,-2-1 2 0,0-1-4 0,1 2 4 0,-2 0-2 16,1 0 0-16,-3 1-2 0,0-2 2 0,0 2-2 15,-1-1 0-15,0 1 2 0,-3-2-2 0,0 2 2 0,-1-2-2 16,1 0 2-16,-2 0 0 0,0 1 0 0,-2 0-2 15,0 1 2-15,1-1 0 0,-3 2-2 0,-4-1 2 0,4 2 0 16,-2 0 0-16,0-2 0 0,-3 1 4 0,0-3-4 16,-2 3 0-16,0-2 2 0,4 2-4 0,-5-1 2 0,0 2 0 15,-1 0-2-15,1 1 0 0,1 1 2 0,-3 1-2 16,-1 0 2-16,1 2 0 0,-4-1 0 0,3 2 0 0,-3-2 0 16,-1 2 0-16,0 0 0 0,2 1 2 0,-4 0-2 0,4-2 0 15,-3 3 0-15,0-1 0 0,1 2 0 0,-2 0-2 16,1 0 4-16,-2 1-4 0,2 0 2 0,-2 1 0 15,1 0 0-15,-1 1 0 0,-1 0 0 0,1 0 0 0,0 1 0 16,-1 1-2-16,0-1 0 0,-1 2 2 0,2 0 0 16,-1 2-2-16,0-1 2 0,-1 1-2 0,1 2 2 0,0 0 0 15,0 0 0-15,2 1 0 0,0 1 0 0,-1 0 0 16,2 1 0-16,0 1 0 0,0 0 0 0,1 1 0 0,-1 2 0 16,1 0 0-16,2 3 0 0,0-1 0 0,1 0 0 15,1 2 0-15,0 0-2 0,2-1 2 0,1-1-2 0,-2 2 2 16,3 0-2-16,3 1 2 0,-2-1 2 0,2 3-2 0,2-2 0 15,1 1 0-15,0 1 0 0,6-1 0 16,-3-1 2-16,2 1 0 0,1 0-4 0,2 0 2 0,0 1 2 0,-2 1-2 16,8-1 0-16,-2 1 0 0,2 1 0 0,0-1 2 15,3-2-2-15,1 1 2 0,-1 0-2 0,1-1 0 0,4-1 0 16,-5-2 2-16,3 0-2 0,4-4 2 0,-3 1-2 16,0-3 0-16,3-2 2 0,0 0 0 0,-2-2-2 15,4-1-2-15,-1-1-10 0,-1-2-14 0,2 0-12 0,-2-1-22 16,1-3-20-16,1-2-30 0,0 0-66 0,-2-2-374 0,1-3 136 15</inkml:trace>
  <inkml:trace contextRef="#ctx0" brushRef="#br0" timeOffset="20528.376">3753 16622 343 0,'-1'2'68'0,"1"0"6"0,-1 0 4 0,-2 2 12 0,2 0-40 0,-3-1 6 16,1 1 12-16,-2 0 2 16,0 0-18-16,1-1-6 0,-2 1-2 0,-1 0-6 0,-2 0 0 0,2-1-4 0,-2-1-8 15,0 1-2-15,-4-1-2 0,3 0-2 0,-3-2 0 0,3 2-4 16,-3-2-8-16,-3 0-2 16,-1 0 0-16,-1 0-2 0,0 0-2 0,-1 0 0 0,-2 0 4 0,-1 0 16 15,-1 0 4-15,-1 1 0 0,0 0-2 0,-2 1 0 0,0 0 2 0,2 0-4 16,-3 1-2-16,-2 2-14 0,2-2-6 0,-3 2 0 0,-1-1 0 15,0 2 0-15,0-1 0 0,1 2 2 0,0-1-2 0,3 0 2 16,1 2-2-16,4-1 2 0,-2 2 0 0,5-3 0 0,0 2 0 16,0-2 0-16,1 2 0 0,4-2 0 15,-2-2 0-15,2 2-10 0,0-2-6 0,4 0-8 0,-1 1-6 16,1-2-14-16,4-1-4 0,-1 1-8 0,6-1-4 0,-1-1-8 0,1 0-18 16,2 0-34-16,1 0-376 0,3-1 124 0</inkml:trace>
  <inkml:trace contextRef="#ctx0" brushRef="#br0" timeOffset="20878.598">3640 16924 961 0,'5'1'8'0,"3"1"8"0,-1-1 8 15,1 0 4-15,1 1-4 0,-6-2 0 0,-1 2 2 0,1-1-4 16,-1-1 0-16,-3 0-8 0,0 0-10 0,-1 0-2 16,-3-1-2-16,-2 1 0 0,-2-1 0 0,0 1 2 0,-4-1-2 15,1 1 2-15,-3 1 0 0,0-1-2 0,-3 1 0 16,2 0 0-16,-4 2 0 0,2-2 2 0,-3 3-2 16,-3-1-2-16,0 0 4 0,0 1-2 0,-1-1 0 0,-1 1 0 15,-2 0 0-15,-4 0 0 0,2 0 0 0,-1 1 2 0,-1 0-2 16,-3-1 2-16,-1 2 0 0,-1-1 0 0,4 2 2 15,0-1 6-15,2 1 10 0,0 0 0 0,1 0 0 0,1 1 2 16,2-1 0-16,1 0 0 0,-1 0-2 0,3 2-6 16,-1-3-8-16,4 1 0 0,-1-1-16 0,2-1-20 0,3 1-22 15,1-2-38-15,-1-2-508 0,4 0 150 0</inkml:trace>
  <inkml:trace contextRef="#ctx0" brushRef="#br0" timeOffset="21273.92">2719 16636 843 0,'1'1'8'0,"-1"1"0"0,-1 0 0 16,-1 1-2-16,0 1-6 0,-3 2 6 0,-4 0 12 15,2 2 8-15,-2 1 2 0,-1 0 2 0,-2 2 4 0,-1-1 0 16,0 0 0-16,-2 3-576 0,1-2 1128 0,-3 1-576 16,0 1-4-16,-1-2 0 0,0 3-4 0,-2-3 2 0,-2 0 6 15,4 0 4-15,-2 1 6 0,-1 0-2 0,1-1 2 16,0-1 0-16,0 2-2 0,1-1 0 0,2 0-4 0,1 0-10 16,-4 0 0-16,5 0 6 0,1-1 14 0,0 0 6 15,1-1 8-15,5 1 8 0,-1-2 6 0,2 0 14 0,7-1 10 16,-3 0-4-16,4 0-4 0,1-1-6 0,1 1-10 0,5 1-6 15,2 0-10-15,1-1-8 0,1 2-16 0,3 1-4 16,3 0-8-16,3-1 0 0,1 3 0 0,2-1 0 0,0 0 0 16,4 3 0-16,2-2 0 0,0 3 0 0,3-1-2 15,0 1-6-15,1-1-6 0,1 2-10 0,-2-3-12 0,0-1-16 16,1 0-26-16,-3-1-34 0,-3-2-54 0,0 0-608 16,-1-2 192-16</inkml:trace>
  <inkml:trace contextRef="#ctx0" brushRef="#br0" timeOffset="24693.1599">2342 16835 357 0,'0'0'76'0,"0"0"12"0,0 1 12 0,0-1 2 0,1 0-42 16,0 0 4-16,0 0 2 0,1 1 2 0,0 0-30 0,-1-1-12 15,0 1-6-15,1-1-4 0,-2 0-2 0,0 0-4 16,1 0-2-16,-2 1-2 0,-1-1-2 0,2 1-4 16,0-1 2-16,-3 1 0 0,0-1 4 0,0-1 2 0,0 1 4 15,-1-2 2-15,-2 0 4 0,-1-1-2 0,-1 0 0 0,1-1 0 16,0 0-6-16,-3-2-4 0,1-1 0 0,-1 0-2 15,1 1-6-15,-2-1 4 0,2-1-2 0,-2 1 0 0,-1 0 0 16,5 0 0-16,-3-2 0 0,0 3 0 0,-1-2 2 16,1 2-2-16,-1-2 10 0,2 1 6 0,0 0 2 0,-7 0 0 15,7 1 0-15,-1-1 2 0,-1 0 2 0,2 2 2 16,1-2-10-16,-2 1 0 0,0-1-2 0,6 1 2 0,-6 0 2 16,3 0-2-16,1-1 2 0,-2-1-4 0,-2 2-2 15,2-2 0-15,2 1-2 0,-2-2 0 0,4 0 0 0,-3 1 0 16,1 1 2-16,0-3 2 0,1 2 8 0,2 1 2 15,-2-2 0-15,2 2-2 0,-3 0 2 0,4 1-2 0,1-1-4 16,0 0 0-16,3 1-6 0,-3 0-2 0,1 0-2 16,1 0 0-16,1-1-2 0,1 1 0 0,-2 0-2 0,1 0-2 15,0 1 2-15,0-2 0 0,2 1-2 0,0 0 0 16,-2 0 0-16,2-1 0 0,0-1 0 0,-2 2 0 16,2-2-2-16,0 1 2 0,-1-1 0 0,2 1 0 0,-3-1-2 15,2 0 2-15,0-1 0 0,2 1-2 0,0 0 2 0,-2 1 0 16,1-3-2-16,1 4 4 0,1-2 0 0,-2 1-2 15,1-1 2-15,0 2 0 0,-1-1-2 0,2 1 0 0,-1 0 2 16,-6-1-4-16,7 1 4 0,-1 0-2 0,1 0-2 16,-1 2 2-16,-1-3 2 0,1 1-2 0,0 0 0 0,4 0 2 15,-5 1-4-15,3-3 4 0,-2 1-2 0,0 0-2 16,1 2 2-16,0-3 0 0,1 1 0 0,0 2 0 0,-2-1 0 16,0 0 0-16,1-1 0 0,1 1 2 0,-2 1-2 15,0-1 0-15,1 0 0 0,1 0 0 0,-1 0 0 16,1 1 0-16,0 0 0 0,0 0 0 0,1 1 0 0,-2 0 0 15,0-3 0-15,-1 1-2 0,3 1 2 0,-1 0 0 0,-1 1-2 16,2-3 2-16,-2 1 0 0,2 2-2 0,2-1 2 0,-1 0 0 16,-1-1 0-16,-1-1 0 0,3 2 0 0,-2 1-2 15,1-1 2-15,0-1-2 0,0 1 2 0,-4-1 0 16,6 1 0-16,0 1 0 0,-1-1-2 0,1 1 2 0,0-1 2 16,3 1-2-16,-3-2 0 0,7 2 0 0,-6-1 0 15,1 0 0-15,-1 1 2 0,0 0 0 0,1-3-2 0,-3 3 0 16,3-1-2-16,-8 0 2 0,6 0 0 0,1 1-2 15,-2-2 2-15,1 1 0 0,0 1 0 0,-1-1 0 0,1 1 2 16,4-2-2-16,-4 3 2 0,0-3 0 0,0 2-2 16,1-1 0-16,-1 0-2 0,1 1 2 0,0 0 2 0,-3 0-4 15,3-2 2-15,0 3-2 0,-1-1 0 0,1 1 2 16,0-1 0-16,0 1 0 0,0 0-2 0,4-1 2 16,-4-2 0-16,2 3 0 0,0-2 0 0,-1 2 0 0,-1-1 0 15,2 1-2-15,2-1 2 0,-4 1 0 0,4-1 0 0,0 0 0 16,-2 1 2-16,6 0-2 0,-4-1 0 0,1 1 0 15,1-1 2-15,-3 1-2 0,1-1 0 0,1 1 0 0,1 0-2 16,-4 0 0-16,1 1 2 0,-3 0 2 0,3-1-2 16,4 2 0-16,-4-1 0 0,0-1 0 0,0 1 2 0,1 0-2 15,-2 0 0-15,2 0 0 0,-1-2-2 0,-6 2 2 16,7 1 0-16,-2-1-2 0,1 0 2 0,-1-1 0 16,2 1 0-16,-2-1 0 0,3 0 0 0,2 1 0 0,-4 0-2 15,2-1 2-15,-3 1 0 0,3-1 0 0,-2 1 0 16,2 0 0-16,-1 1 0 0,-1-1-2 0,1 0 2 0,-2 1 2 15,4-2-4-15,-2 2 2 0,0-1 0 0,-1 0 0 0,0 1 0 16,0-1 0-16,-1 1 0 0,1-1 0 0,-2 0 0 16,0 0 0-16,3-2 0 0,-4 2 0 0,2-1 0 15,2 1 2-15,-1 0-2 0,-1 0 0 0,2 1 0 0,-2-1 0 16,-1 1 0-16,1-1-2 0,-1 1 4 0,-2 0-2 0,3-1-4 16,-1 1 6-16,-3-2-2 0,3 1 0 0,-2-2 0 15,3 1 0-15,-2 2 0 0,-2-1-2 0,4-1 4 16,-4 2-2-16,5 0 0 0,-3 0 0 0,0 0 0 0,-1-1-2 15,-1 2 2-15,5-2 0 0,-6 1-2 0,4-1 4 0,-4 1-2 16,1-1 0-16,2 0 0 0,-1 1 0 0,2-2 0 16,-6 2 0-16,4-1 0 0,0 1-2 0,0 0 2 15,1 0 0-15,-3 0 0 0,1-1-2 0,0 1 2 0,2 0 0 16,-1 0 2-16,-2 0-2 0,1-1-2 0,-1-1 2 0,2 1 0 16,-1 0 0-16,0-1 0 0,1 0-2 0,-2 0 2 15,1 2 2-15,0-2 0 0,-3 3-4 0,4-2 4 0,-3 1-2 16,0-1 0-16,-3 1 2 0,4 0-2 0,-1-1-2 15,-1 1 2-15,0-1 2 0,2 1-4 0,-3-1 0 0,2 1 4 16,2-1-2-16,-2 1 0 0,-1 0 0 0,1-1-2 16,0 2 0-16,1-1 2 0,-1 1 2 0,1-1-4 15,-5 1 0-15,2-2 2 0,5 4 0 0,-4-2 0 0,1 0 2 16,0 1-2-16,0-1-2 0,0 0 4 0,3 0-2 0,-2 1 0 16,-2-1 0-16,1 0-2 0,0 0 2 0,-2 0 0 15,1 0 0-15,0 0-2 0,3 0 2 0,-3 0 0 16,1 0 0-16,0 0 0 0,1 1 0 0,-1 0 0 0,0 0-2 15,2-1 4-15,-6 1-2 0,5 1 0 0,0-1 0 16,-2 0 2-16,1 0-4 0,0 0 4 0,1 1-2 0,-2-2 0 16,3 2-2-16,-1-1 2 0,-2 0 0 0,0 0 0 15,0-1 0-15,2 2-2 0,-1-1 2 0,-1-1 0 0,4 2 2 16,-3-2-4-16,1 1 4 0,0 1-4 0,0 1 2 0,0-1 2 16,1 0-2-16,-1 1 0 0,-3-1 0 0,5 0 2 15,-2 2-2-15,0-2 0 0,2 0 2 0,0 1-4 0,0-2 2 16,0 1 0-16,0 1 0 0,1 0 0 0,-3-2 0 15,2 2 0-15,1-1 0 0,-2 0 0 0,2 0 2 0,-2 0-2 16,0 1 0-16,1 0-2 0,2 0 2 0,1-1 0 16,-3 1 0-16,1-1 0 0,0 1 0 0,0-1 0 15,5 0 0-15,-5-1 2 0,2 2-2 0,-2-2 0 0,2 0-2 16,-1 2 2-16,1 0 2 0,0-2-4 0,-4 2 2 16,4-1-2-16,-2 1 4 0,2-2-4 0,0 1 2 0,2 1 0 15,-2-1 0-15,1 0 0 0,-4 0 0 0,5-1 0 16,-1 1 2-16,0-1-2 0,-4034 1 0 0,8067-1 0 0,-4035 0 2 15,2 0-2-15,2-1 0 0,-2 1 0 0,-2-1-2 16,2 0 2-16,0 1 0 0,1 0 0 0,0 0 0 0,-1 0 2 16,-1 0 0-16,-1 0-2 0,5 0 0 0,-3 0 0 0,0 0 0 15,0-1 0-15,1 0 0 0,0 0-2 0,-1 0 2 16,1 0 0-16,1 0 0 0,-1 1 0 0,-1-1 0 0,2 0 0 16,-3 0 0-16,1 1 2 0,3-2-2 0,-2 1 0 15,-2-1 0-15,2 0 0 0,-2 0 0 0,3 0 0 0,0 1 0 16,-1-1 0-16,1 0 0 0,-1 1 0 0,1-1-2 15,0 0 2-15,2 1 2 0,0-1-4 0,-1 0 2 16,2 1 0-16,-1 0 0 0,0 0 2 0,1 0-2 0,-1 1 0 16,-1 0-2-16,0-1 2 0,-2 0 2 0,2 0-4 0,2 1 0 15,-4-1 0-15,2 0 4 0,-1 1-4 0,1-1 2 16,-1 0 0-16,-1 0 0 0,2 0 0 0,-4 0 0 16,3 0 2-16,-2 0-4 0,1 0 4 0,-2-1-2 0,3 1 0 15,-2 0 0-15,3 0 0 0,-3 0 2 0,1 0-2 0,1 0-2 16,-1 0 2-16,1-1 0 0,-1 1 0 0,1-1 2 15,0 0-2-15,-3 1 0 0,4-1 0 0,-2 0 2 0,1 0-2 16,-2 0 0-16,1 0 0 0,-3-1 0 0,2 0 0 16,2-1 0-16,-1 0 0 0,-1-1 0 0,-1 1 0 15,2 0 0-15,-1-2 0 0,1 1 2 0,-2 0-4 0,-2 0 2 16,0-1 0-16,1-2 0 0,1 1-2 0,-3 0 4 16,2 1-2-16,-1-2-2 0,0 1 4 0,3-1-2 0,-1 0 0 15,-2 0-2-15,2 0 4 0,-1 2-2 0,1-3 0 16,0 2 0-16,-1-4 0 0,-1 3 0 0,-1 0 2 0,2-1-2 15,-3-2 0-15,1 2 0 0,0-1 0 0,-1 1 2 16,2-3-4-16,-3 1 0 0,3 0 2 0,1-1 0 0,-1 2 0 16,0-1 0-16,0 0 0 0,1-1 0 0,-3 1 2 15,1 0 0-15,-1 0 0 0,-1-1-2 0,0-1 0 0,0 1 0 16,-2 1-2-16,0-2 2 0,1 1 0 0,1-1 0 16,-3 0 0-16,1 1-2 0,-1-1 4 0,1-1-2 0,-1 2 0 15,0-2 0-15,-1 2 0 0,-5-2 0 0,8 2-2 16,-4 2 2-16,0-2 0 0,1 1-2 0,-1 0 2 0,1 0 0 15,0 0 0-15,-1 1 0 0,-1 0 0 0,-1 0 0 16,1 0 0-16,-1 0 0 0,0-1-2 0,1 1 2 0,-2 0-2 16,2 0 2-16,-3 1-2 0,2 2 2 0,-1-2 0 15,-1 1 0-15,0 0-2 0,0 1 2 0,0 2 2 0,0-2-2 16,0 2 0-16,-1-1 0 0,0 1 0 0,0 1 0 16,0 1 0-16,-1 0 0 0,0 1 0 0,0-1 0 0,1 1-2 15,-2 1 0-15,1-1 2 0,-1 1-2 0,-1 0 2 16,1 0 0-16,-1 1-2 0,1-1 2 0,0 2 2 0,-1-1-2 15,0 1 0-15,0 0 0 0,0-1-2 0,0 2 2 16,1 0 0-16,-4 0-2 0,1 1 2 0,0 0 0 16,-1 0-2-16,1 0 2 0,0 1 0 0,-1 0 0 15,0 0 0-15,5 1 0 0,-4 0 0 0,0-1 0 0,-1 1 0 0,0 1 0 16,0 0-2-16,-1-1 4 0,2 1-4 0,-2 0 2 0,1 1-2 16,0-2 2-16,-1 2 2 0,2-2-2 0,-2 0 0 15,2 1 0-15,-1 0 0 0,-2 0 0 16,3 1 0-16,0-1 0 0,0 1 0 0,0 0 0 0,1 0 0 0,-1 1-2 15,0 0 2-15,-1-1 0 0,3 2 0 0,-1 0 0 16,-1-1 0-16,3 0-2 0,-1 1 2 0,-1-1 0 0,2 0-2 16,-1-1 4-16,0-1-2 0,2 0-2 0,-1-1 2 15,-1 1 0-15,0 0 0 0,2-2-2 0,-1 0 4 0,2 0-4 16,0 0 4-16,-1-1-2 0,2 2 2 0,0-3-6 0,1 1-4 16,-2-1-4-16,2 0-6 0,1-1-4 0,-1 0-8 15,-1-1-6-15,0 0-12 0,1-1-6 0,0-1-8 0,1-1-14 16,-1 0-20-16,1 0-50 0,-2-1-424 0,3 0 144 15</inkml:trace>
  <inkml:trace contextRef="#ctx0" brushRef="#br0" timeOffset="25124.877">8130 15067 1065 0,'-1'-1'4'0,"2"-2"2"0,0 1-2 16,-1-3 2-16,0 0-4 0,1 0 0 0,0-2 0 0,-1 0 4 16,0-2 2-16,-3 0 6 0,0 1-2 0,0-4 2 15,0 2 0-15,-2-2-2 0,-2-1 0 0,1 1-2 16,-1-1-6-16,-1 0-4 0,-1-2 2 0,0 0-2 0,0 1 0 15,1-1 0-15,-2 1 4 0,2-1-2 0,-3 1-2 16,1 0 4-16,-4 0-4 0,3 2 0 0,-2 0 0 0,0 1 0 16,0-1-2-16,0 3 0 0,0 0 2 0,1 0-2 15,4 0 0-15,-3 4 2 0,1-1 0 0,0 1 0 0,-1 0 0 16,2 1 2-16,2 3-4 0,-2-1 4 0,-2 2-2 0,4 0 0 16,1 2-2-16,0 1 2 0,0 1 0 0,2 2-2 15,1 0 2-15,0 1-2 0,1 3 2 0,1 3 0 0,1 1 0 16,1 3 2-16,1 3-2 0,-1-1 0 0,2 4-2 15,0 0 2-15,3-1 0 0,-2 4 2 0,0 0-2 0,0 0 2 16,-1 1 0-16,0 0 2 0,-1-3-2 0,-1 3 2 16,-1 1 0-16,-1-3 4 0,1 0-2 0,-1 2-2 15,-2-4-12-15,-1 2-20 0,-3-1-40 0,-1-1-498 0,0-2 142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DFD7F-631F-4B91-A70D-189E7BFBEB18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EA6A2-AA81-4105-AD2D-EF22F1D2C4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946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分别于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年在湖南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大学获得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环境工程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学士学位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和模式识别与智能系统硕士学位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并于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月在南洋理工大学获得计算机科学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博士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学位，然后前往阿德莱德做了两年半博士后研究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月入选了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华南理工大学“海外高层次引进人才”，并与今年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月全职回国，获聘为华南理工大学教授和博士生导师。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504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EA6A2-AA81-4105-AD2D-EF22F1D2C46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6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EA6A2-AA81-4105-AD2D-EF22F1D2C46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7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EA6A2-AA81-4105-AD2D-EF22F1D2C46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74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The color/grayscale features are clustered because the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 contains two separate streams of processing, and an apparent consequence of this architecture is that one stream develops high-frequency grayscale features and the other low-frequency color features</a:t>
            </a: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Typical-looking filters on the first CONV layer (left), and the 2nd CONV layer (right) of a trained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Notice that the first-layer weights are very nice and smooth, indicating nicely converged network.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04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From “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Maximally activating images for some POOL5 (5th pool layer) neurons of an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The activation values and the receptive field of the particular neuron are shown in white. (In particular, note that the POOL5 neurons are a function of a relatively large portion of the input image!) It can be seen that some neurons are responsive to upper bodies, text, or specular highlights.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16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250031" y="765027"/>
            <a:ext cx="43410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250032" y="250678"/>
            <a:ext cx="2626518" cy="504825"/>
          </a:xfrm>
        </p:spPr>
        <p:txBody>
          <a:bodyPr anchor="ctr"/>
          <a:lstStyle>
            <a:lvl1pPr marL="0" indent="0">
              <a:buNone/>
              <a:defRPr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Input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7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7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57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D44A-B99C-4648-AE29-0370BE40CC78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1D94-08CA-4966-AF29-D7DD45579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23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D44A-B99C-4648-AE29-0370BE40CC78}" type="datetimeFigureOut">
              <a:rPr lang="zh-CN" alt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2018/12/1</a:t>
            </a:fld>
            <a:endParaRPr lang="zh-CN" alt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61D94-08CA-4966-AF29-D7DD45579C54}" type="slidenum">
              <a:rPr lang="zh-CN" alt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86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16190"/>
            <a:ext cx="9144000" cy="64795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165735" y="125226"/>
            <a:ext cx="2893350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1"/>
            </a:lvl1pPr>
          </a:lstStyle>
          <a:p>
            <a:fld id="{EE607146-DD1E-4EBD-B8F7-D93B3206AC3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03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965675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250032" y="230425"/>
            <a:ext cx="2626518" cy="504825"/>
          </a:xfrm>
        </p:spPr>
        <p:txBody>
          <a:bodyPr anchor="ctr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Input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43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1102406" y="1267952"/>
            <a:ext cx="6939186" cy="1314450"/>
          </a:xfrm>
          <a:solidFill>
            <a:srgbClr val="3333B2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Title of Your Slides</a:t>
            </a:r>
            <a:endParaRPr lang="zh-CN" altLang="en-US" dirty="0"/>
          </a:p>
        </p:txBody>
      </p:sp>
      <p:sp>
        <p:nvSpPr>
          <p:cNvPr id="9" name="内容占位符 7"/>
          <p:cNvSpPr>
            <a:spLocks noGrp="1"/>
          </p:cNvSpPr>
          <p:nvPr>
            <p:ph sz="quarter" idx="14" hasCustomPrompt="1"/>
          </p:nvPr>
        </p:nvSpPr>
        <p:spPr>
          <a:xfrm>
            <a:off x="3152180" y="3349720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0" name="内容占位符 7"/>
          <p:cNvSpPr>
            <a:spLocks noGrp="1"/>
          </p:cNvSpPr>
          <p:nvPr>
            <p:ph sz="quarter" idx="15" hasCustomPrompt="1"/>
          </p:nvPr>
        </p:nvSpPr>
        <p:spPr>
          <a:xfrm>
            <a:off x="3152180" y="4674690"/>
            <a:ext cx="2839641" cy="409575"/>
          </a:xfrm>
        </p:spPr>
        <p:txBody>
          <a:bodyPr anchor="ctr"/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Department</a:t>
            </a:r>
            <a:endParaRPr lang="zh-CN" altLang="en-US" dirty="0"/>
          </a:p>
        </p:txBody>
      </p:sp>
      <p:sp>
        <p:nvSpPr>
          <p:cNvPr id="11" name="内容占位符 7"/>
          <p:cNvSpPr>
            <a:spLocks noGrp="1"/>
          </p:cNvSpPr>
          <p:nvPr>
            <p:ph sz="quarter" idx="16" hasCustomPrompt="1"/>
          </p:nvPr>
        </p:nvSpPr>
        <p:spPr>
          <a:xfrm>
            <a:off x="3152180" y="5337175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6" name="内容占位符 7"/>
          <p:cNvSpPr>
            <a:spLocks noGrp="1"/>
          </p:cNvSpPr>
          <p:nvPr>
            <p:ph sz="quarter" idx="17" hasCustomPrompt="1"/>
          </p:nvPr>
        </p:nvSpPr>
        <p:spPr>
          <a:xfrm>
            <a:off x="3152179" y="4012205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3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2273499" y="1933575"/>
            <a:ext cx="4597003" cy="1314450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00FF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Title of Your Slides</a:t>
            </a:r>
            <a:endParaRPr lang="zh-CN" altLang="en-US" dirty="0"/>
          </a:p>
        </p:txBody>
      </p:sp>
      <p:sp>
        <p:nvSpPr>
          <p:cNvPr id="9" name="内容占位符 7"/>
          <p:cNvSpPr>
            <a:spLocks noGrp="1"/>
          </p:cNvSpPr>
          <p:nvPr>
            <p:ph sz="quarter" idx="14" hasCustomPrompt="1"/>
          </p:nvPr>
        </p:nvSpPr>
        <p:spPr>
          <a:xfrm>
            <a:off x="3152180" y="4057650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0" name="内容占位符 7"/>
          <p:cNvSpPr>
            <a:spLocks noGrp="1"/>
          </p:cNvSpPr>
          <p:nvPr>
            <p:ph sz="quarter" idx="15" hasCustomPrompt="1"/>
          </p:nvPr>
        </p:nvSpPr>
        <p:spPr>
          <a:xfrm>
            <a:off x="3152180" y="4697413"/>
            <a:ext cx="2839641" cy="409575"/>
          </a:xfrm>
        </p:spPr>
        <p:txBody>
          <a:bodyPr anchor="ctr"/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Department</a:t>
            </a:r>
            <a:endParaRPr lang="zh-CN" altLang="en-US" dirty="0"/>
          </a:p>
        </p:txBody>
      </p:sp>
      <p:sp>
        <p:nvSpPr>
          <p:cNvPr id="11" name="内容占位符 7"/>
          <p:cNvSpPr>
            <a:spLocks noGrp="1"/>
          </p:cNvSpPr>
          <p:nvPr>
            <p:ph sz="quarter" idx="16" hasCustomPrompt="1"/>
          </p:nvPr>
        </p:nvSpPr>
        <p:spPr>
          <a:xfrm>
            <a:off x="3152180" y="5337175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7721295" y="135659"/>
            <a:ext cx="1098855" cy="1216892"/>
            <a:chOff x="8121664" y="3962682"/>
            <a:chExt cx="3648456" cy="4040365"/>
          </a:xfrm>
          <a:solidFill>
            <a:srgbClr val="0000FF"/>
          </a:solidFill>
        </p:grpSpPr>
        <p:grpSp>
          <p:nvGrpSpPr>
            <p:cNvPr id="15" name="组合 14"/>
            <p:cNvGrpSpPr/>
            <p:nvPr/>
          </p:nvGrpSpPr>
          <p:grpSpPr>
            <a:xfrm>
              <a:off x="8582509" y="4502928"/>
              <a:ext cx="1471678" cy="2121614"/>
              <a:chOff x="6216212" y="1937925"/>
              <a:chExt cx="1471678" cy="2121614"/>
            </a:xfrm>
            <a:grpFill/>
          </p:grpSpPr>
          <p:sp>
            <p:nvSpPr>
              <p:cNvPr id="24" name="任意多边形 23"/>
              <p:cNvSpPr/>
              <p:nvPr/>
            </p:nvSpPr>
            <p:spPr>
              <a:xfrm>
                <a:off x="6482218" y="1937925"/>
                <a:ext cx="1205672" cy="988417"/>
              </a:xfrm>
              <a:custGeom>
                <a:avLst/>
                <a:gdLst>
                  <a:gd name="connsiteX0" fmla="*/ 1205672 w 1205672"/>
                  <a:gd name="connsiteY0" fmla="*/ 0 h 988417"/>
                  <a:gd name="connsiteX1" fmla="*/ 1164046 w 1205672"/>
                  <a:gd name="connsiteY1" fmla="*/ 57370 h 988417"/>
                  <a:gd name="connsiteX2" fmla="*/ 868679 w 1205672"/>
                  <a:gd name="connsiteY2" fmla="*/ 862706 h 988417"/>
                  <a:gd name="connsiteX3" fmla="*/ 845846 w 1205672"/>
                  <a:gd name="connsiteY3" fmla="*/ 988417 h 988417"/>
                  <a:gd name="connsiteX4" fmla="*/ 0 w 1205672"/>
                  <a:gd name="connsiteY4" fmla="*/ 988417 h 988417"/>
                  <a:gd name="connsiteX5" fmla="*/ 53987 w 1205672"/>
                  <a:gd name="connsiteY5" fmla="*/ 886822 h 988417"/>
                  <a:gd name="connsiteX6" fmla="*/ 1172792 w 1205672"/>
                  <a:gd name="connsiteY6" fmla="*/ 5974 h 988417"/>
                  <a:gd name="connsiteX7" fmla="*/ 1205672 w 1205672"/>
                  <a:gd name="connsiteY7" fmla="*/ 0 h 988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5672" h="988417">
                    <a:moveTo>
                      <a:pt x="1205672" y="0"/>
                    </a:moveTo>
                    <a:lnTo>
                      <a:pt x="1164046" y="57370"/>
                    </a:lnTo>
                    <a:cubicBezTo>
                      <a:pt x="1042439" y="246376"/>
                      <a:pt x="940358" y="525193"/>
                      <a:pt x="868679" y="862706"/>
                    </a:cubicBezTo>
                    <a:lnTo>
                      <a:pt x="845846" y="988417"/>
                    </a:lnTo>
                    <a:lnTo>
                      <a:pt x="0" y="988417"/>
                    </a:lnTo>
                    <a:lnTo>
                      <a:pt x="53987" y="886822"/>
                    </a:lnTo>
                    <a:cubicBezTo>
                      <a:pt x="313402" y="441354"/>
                      <a:pt x="710912" y="118484"/>
                      <a:pt x="1172792" y="5974"/>
                    </a:cubicBezTo>
                    <a:lnTo>
                      <a:pt x="12056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6216212" y="3071122"/>
                <a:ext cx="1085941" cy="988417"/>
              </a:xfrm>
              <a:custGeom>
                <a:avLst/>
                <a:gdLst>
                  <a:gd name="connsiteX0" fmla="*/ 197926 w 1085941"/>
                  <a:gd name="connsiteY0" fmla="*/ 0 h 988417"/>
                  <a:gd name="connsiteX1" fmla="*/ 1085941 w 1085941"/>
                  <a:gd name="connsiteY1" fmla="*/ 0 h 988417"/>
                  <a:gd name="connsiteX2" fmla="*/ 1051329 w 1085941"/>
                  <a:gd name="connsiteY2" fmla="*/ 275913 h 988417"/>
                  <a:gd name="connsiteX3" fmla="*/ 1021731 w 1085941"/>
                  <a:gd name="connsiteY3" fmla="*/ 887026 h 988417"/>
                  <a:gd name="connsiteX4" fmla="*/ 1023520 w 1085941"/>
                  <a:gd name="connsiteY4" fmla="*/ 988417 h 988417"/>
                  <a:gd name="connsiteX5" fmla="*/ 601 w 1085941"/>
                  <a:gd name="connsiteY5" fmla="*/ 988417 h 988417"/>
                  <a:gd name="connsiteX6" fmla="*/ 0 w 1085941"/>
                  <a:gd name="connsiteY6" fmla="*/ 974250 h 988417"/>
                  <a:gd name="connsiteX7" fmla="*/ 168319 w 1085941"/>
                  <a:gd name="connsiteY7" fmla="*/ 67804 h 988417"/>
                  <a:gd name="connsiteX8" fmla="*/ 197926 w 1085941"/>
                  <a:gd name="connsiteY8" fmla="*/ 0 h 988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5941" h="988417">
                    <a:moveTo>
                      <a:pt x="197926" y="0"/>
                    </a:moveTo>
                    <a:lnTo>
                      <a:pt x="1085941" y="0"/>
                    </a:lnTo>
                    <a:lnTo>
                      <a:pt x="1051329" y="275913"/>
                    </a:lnTo>
                    <a:cubicBezTo>
                      <a:pt x="1032050" y="470129"/>
                      <a:pt x="1021731" y="675130"/>
                      <a:pt x="1021731" y="887026"/>
                    </a:cubicBezTo>
                    <a:lnTo>
                      <a:pt x="1023520" y="988417"/>
                    </a:lnTo>
                    <a:lnTo>
                      <a:pt x="601" y="988417"/>
                    </a:lnTo>
                    <a:lnTo>
                      <a:pt x="0" y="974250"/>
                    </a:lnTo>
                    <a:cubicBezTo>
                      <a:pt x="0" y="650314"/>
                      <a:pt x="60320" y="343149"/>
                      <a:pt x="168319" y="67804"/>
                    </a:cubicBezTo>
                    <a:lnTo>
                      <a:pt x="1979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</p:grpSp>
        <p:sp>
          <p:nvSpPr>
            <p:cNvPr id="16" name="任意多边形 15"/>
            <p:cNvSpPr/>
            <p:nvPr/>
          </p:nvSpPr>
          <p:spPr>
            <a:xfrm>
              <a:off x="8121664" y="3962682"/>
              <a:ext cx="3648456" cy="2661859"/>
            </a:xfrm>
            <a:custGeom>
              <a:avLst/>
              <a:gdLst>
                <a:gd name="connsiteX0" fmla="*/ 1824228 w 3648456"/>
                <a:gd name="connsiteY0" fmla="*/ 0 h 2661859"/>
                <a:gd name="connsiteX1" fmla="*/ 3648456 w 3648456"/>
                <a:gd name="connsiteY1" fmla="*/ 1824228 h 2661859"/>
                <a:gd name="connsiteX2" fmla="*/ 3505099 w 3648456"/>
                <a:gd name="connsiteY2" fmla="*/ 2534300 h 2661859"/>
                <a:gd name="connsiteX3" fmla="*/ 3443650 w 3648456"/>
                <a:gd name="connsiteY3" fmla="*/ 2661859 h 2661859"/>
                <a:gd name="connsiteX4" fmla="*/ 3231184 w 3648456"/>
                <a:gd name="connsiteY4" fmla="*/ 2661859 h 2661859"/>
                <a:gd name="connsiteX5" fmla="*/ 3265432 w 3648456"/>
                <a:gd name="connsiteY5" fmla="*/ 2605485 h 2661859"/>
                <a:gd name="connsiteX6" fmla="*/ 3463253 w 3648456"/>
                <a:gd name="connsiteY6" fmla="*/ 1824229 h 2661859"/>
                <a:gd name="connsiteX7" fmla="*/ 1824229 w 3648456"/>
                <a:gd name="connsiteY7" fmla="*/ 185205 h 2661859"/>
                <a:gd name="connsiteX8" fmla="*/ 185205 w 3648456"/>
                <a:gd name="connsiteY8" fmla="*/ 1824229 h 2661859"/>
                <a:gd name="connsiteX9" fmla="*/ 383026 w 3648456"/>
                <a:gd name="connsiteY9" fmla="*/ 2605485 h 2661859"/>
                <a:gd name="connsiteX10" fmla="*/ 417275 w 3648456"/>
                <a:gd name="connsiteY10" fmla="*/ 2661859 h 2661859"/>
                <a:gd name="connsiteX11" fmla="*/ 204806 w 3648456"/>
                <a:gd name="connsiteY11" fmla="*/ 2661859 h 2661859"/>
                <a:gd name="connsiteX12" fmla="*/ 143357 w 3648456"/>
                <a:gd name="connsiteY12" fmla="*/ 2534300 h 2661859"/>
                <a:gd name="connsiteX13" fmla="*/ 0 w 3648456"/>
                <a:gd name="connsiteY13" fmla="*/ 1824228 h 2661859"/>
                <a:gd name="connsiteX14" fmla="*/ 1824228 w 3648456"/>
                <a:gd name="connsiteY14" fmla="*/ 0 h 266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48456" h="2661859">
                  <a:moveTo>
                    <a:pt x="1824228" y="0"/>
                  </a:moveTo>
                  <a:cubicBezTo>
                    <a:pt x="2831721" y="0"/>
                    <a:pt x="3648456" y="816735"/>
                    <a:pt x="3648456" y="1824228"/>
                  </a:cubicBezTo>
                  <a:cubicBezTo>
                    <a:pt x="3648456" y="2076101"/>
                    <a:pt x="3597410" y="2316052"/>
                    <a:pt x="3505099" y="2534300"/>
                  </a:cubicBezTo>
                  <a:lnTo>
                    <a:pt x="3443650" y="2661859"/>
                  </a:lnTo>
                  <a:lnTo>
                    <a:pt x="3231184" y="2661859"/>
                  </a:lnTo>
                  <a:lnTo>
                    <a:pt x="3265432" y="2605485"/>
                  </a:lnTo>
                  <a:cubicBezTo>
                    <a:pt x="3391591" y="2373246"/>
                    <a:pt x="3463253" y="2107106"/>
                    <a:pt x="3463253" y="1824229"/>
                  </a:cubicBezTo>
                  <a:cubicBezTo>
                    <a:pt x="3463253" y="919021"/>
                    <a:pt x="2729437" y="185205"/>
                    <a:pt x="1824229" y="185205"/>
                  </a:cubicBezTo>
                  <a:cubicBezTo>
                    <a:pt x="919021" y="185205"/>
                    <a:pt x="185205" y="919021"/>
                    <a:pt x="185205" y="1824229"/>
                  </a:cubicBezTo>
                  <a:cubicBezTo>
                    <a:pt x="185205" y="2107106"/>
                    <a:pt x="256867" y="2373246"/>
                    <a:pt x="383026" y="2605485"/>
                  </a:cubicBezTo>
                  <a:lnTo>
                    <a:pt x="417275" y="2661859"/>
                  </a:lnTo>
                  <a:lnTo>
                    <a:pt x="204806" y="2661859"/>
                  </a:lnTo>
                  <a:lnTo>
                    <a:pt x="143357" y="2534300"/>
                  </a:lnTo>
                  <a:cubicBezTo>
                    <a:pt x="51046" y="2316052"/>
                    <a:pt x="0" y="2076101"/>
                    <a:pt x="0" y="1824228"/>
                  </a:cubicBezTo>
                  <a:cubicBezTo>
                    <a:pt x="0" y="816735"/>
                    <a:pt x="816735" y="0"/>
                    <a:pt x="182422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836824" y="5683572"/>
              <a:ext cx="2218137" cy="2319475"/>
              <a:chOff x="4692074" y="3338717"/>
              <a:chExt cx="2218137" cy="2319475"/>
            </a:xfrm>
            <a:grpFill/>
          </p:grpSpPr>
          <p:sp>
            <p:nvSpPr>
              <p:cNvPr id="22" name="任意多边形 21"/>
              <p:cNvSpPr/>
              <p:nvPr/>
            </p:nvSpPr>
            <p:spPr>
              <a:xfrm rot="2700000">
                <a:off x="4690756" y="3340035"/>
                <a:ext cx="2220774" cy="2218137"/>
              </a:xfrm>
              <a:custGeom>
                <a:avLst/>
                <a:gdLst>
                  <a:gd name="connsiteX0" fmla="*/ 0 w 2220774"/>
                  <a:gd name="connsiteY0" fmla="*/ 2175629 h 2218137"/>
                  <a:gd name="connsiteX1" fmla="*/ 3252 w 2220774"/>
                  <a:gd name="connsiteY1" fmla="*/ 2172377 h 2218137"/>
                  <a:gd name="connsiteX2" fmla="*/ 159146 w 2220774"/>
                  <a:gd name="connsiteY2" fmla="*/ 2016482 h 2218137"/>
                  <a:gd name="connsiteX3" fmla="*/ 2016484 w 2220774"/>
                  <a:gd name="connsiteY3" fmla="*/ 159145 h 2218137"/>
                  <a:gd name="connsiteX4" fmla="*/ 2172378 w 2220774"/>
                  <a:gd name="connsiteY4" fmla="*/ 3251 h 2218137"/>
                  <a:gd name="connsiteX5" fmla="*/ 2175629 w 2220774"/>
                  <a:gd name="connsiteY5" fmla="*/ 0 h 2218137"/>
                  <a:gd name="connsiteX6" fmla="*/ 2187380 w 2220774"/>
                  <a:gd name="connsiteY6" fmla="*/ 48131 h 2218137"/>
                  <a:gd name="connsiteX7" fmla="*/ 2220481 w 2220774"/>
                  <a:gd name="connsiteY7" fmla="*/ 429371 h 2218137"/>
                  <a:gd name="connsiteX8" fmla="*/ 2219974 w 2220774"/>
                  <a:gd name="connsiteY8" fmla="*/ 436607 h 2218137"/>
                  <a:gd name="connsiteX9" fmla="*/ 2208498 w 2220774"/>
                  <a:gd name="connsiteY9" fmla="*/ 443394 h 2218137"/>
                  <a:gd name="connsiteX10" fmla="*/ 2084078 w 2220774"/>
                  <a:gd name="connsiteY10" fmla="*/ 544512 h 2218137"/>
                  <a:gd name="connsiteX11" fmla="*/ 1860481 w 2220774"/>
                  <a:gd name="connsiteY11" fmla="*/ 959950 h 2218137"/>
                  <a:gd name="connsiteX12" fmla="*/ 1848427 w 2220774"/>
                  <a:gd name="connsiteY12" fmla="*/ 1081173 h 2218137"/>
                  <a:gd name="connsiteX13" fmla="*/ 1733645 w 2220774"/>
                  <a:gd name="connsiteY13" fmla="*/ 1091695 h 2218137"/>
                  <a:gd name="connsiteX14" fmla="*/ 1316501 w 2220774"/>
                  <a:gd name="connsiteY14" fmla="*/ 1312090 h 2218137"/>
                  <a:gd name="connsiteX15" fmla="*/ 1092903 w 2220774"/>
                  <a:gd name="connsiteY15" fmla="*/ 1727528 h 2218137"/>
                  <a:gd name="connsiteX16" fmla="*/ 1080849 w 2220774"/>
                  <a:gd name="connsiteY16" fmla="*/ 1848752 h 2218137"/>
                  <a:gd name="connsiteX17" fmla="*/ 966066 w 2220774"/>
                  <a:gd name="connsiteY17" fmla="*/ 1859274 h 2218137"/>
                  <a:gd name="connsiteX18" fmla="*/ 548921 w 2220774"/>
                  <a:gd name="connsiteY18" fmla="*/ 2079669 h 2218137"/>
                  <a:gd name="connsiteX19" fmla="*/ 446849 w 2220774"/>
                  <a:gd name="connsiteY19" fmla="*/ 2203308 h 2218137"/>
                  <a:gd name="connsiteX20" fmla="*/ 437923 w 2220774"/>
                  <a:gd name="connsiteY20" fmla="*/ 2218137 h 2218137"/>
                  <a:gd name="connsiteX21" fmla="*/ 265333 w 2220774"/>
                  <a:gd name="connsiteY21" fmla="*/ 2216078 h 2218137"/>
                  <a:gd name="connsiteX22" fmla="*/ 48131 w 2220774"/>
                  <a:gd name="connsiteY22" fmla="*/ 2187380 h 2218137"/>
                  <a:gd name="connsiteX23" fmla="*/ 0 w 2220774"/>
                  <a:gd name="connsiteY23" fmla="*/ 2175629 h 221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20774" h="2218137">
                    <a:moveTo>
                      <a:pt x="0" y="2175629"/>
                    </a:moveTo>
                    <a:lnTo>
                      <a:pt x="3252" y="2172377"/>
                    </a:lnTo>
                    <a:lnTo>
                      <a:pt x="159146" y="2016482"/>
                    </a:lnTo>
                    <a:lnTo>
                      <a:pt x="2016484" y="159145"/>
                    </a:lnTo>
                    <a:lnTo>
                      <a:pt x="2172378" y="3251"/>
                    </a:lnTo>
                    <a:lnTo>
                      <a:pt x="2175629" y="0"/>
                    </a:lnTo>
                    <a:lnTo>
                      <a:pt x="2187380" y="48131"/>
                    </a:lnTo>
                    <a:cubicBezTo>
                      <a:pt x="2211730" y="173897"/>
                      <a:pt x="2222764" y="301731"/>
                      <a:pt x="2220481" y="429371"/>
                    </a:cubicBezTo>
                    <a:lnTo>
                      <a:pt x="2219974" y="436607"/>
                    </a:lnTo>
                    <a:lnTo>
                      <a:pt x="2208498" y="443394"/>
                    </a:lnTo>
                    <a:cubicBezTo>
                      <a:pt x="2164107" y="472687"/>
                      <a:pt x="2122394" y="506491"/>
                      <a:pt x="2084078" y="544512"/>
                    </a:cubicBezTo>
                    <a:cubicBezTo>
                      <a:pt x="1969132" y="658577"/>
                      <a:pt x="1891908" y="803519"/>
                      <a:pt x="1860481" y="959950"/>
                    </a:cubicBezTo>
                    <a:lnTo>
                      <a:pt x="1848427" y="1081173"/>
                    </a:lnTo>
                    <a:lnTo>
                      <a:pt x="1733645" y="1091695"/>
                    </a:lnTo>
                    <a:cubicBezTo>
                      <a:pt x="1576978" y="1121919"/>
                      <a:pt x="1431445" y="1198026"/>
                      <a:pt x="1316501" y="1312090"/>
                    </a:cubicBezTo>
                    <a:cubicBezTo>
                      <a:pt x="1201554" y="1426155"/>
                      <a:pt x="1124330" y="1571097"/>
                      <a:pt x="1092903" y="1727528"/>
                    </a:cubicBezTo>
                    <a:lnTo>
                      <a:pt x="1080849" y="1848752"/>
                    </a:lnTo>
                    <a:lnTo>
                      <a:pt x="966066" y="1859274"/>
                    </a:lnTo>
                    <a:cubicBezTo>
                      <a:pt x="809400" y="1889498"/>
                      <a:pt x="663867" y="1965605"/>
                      <a:pt x="548921" y="2079669"/>
                    </a:cubicBezTo>
                    <a:cubicBezTo>
                      <a:pt x="510606" y="2117690"/>
                      <a:pt x="476482" y="2159143"/>
                      <a:pt x="446849" y="2203308"/>
                    </a:cubicBezTo>
                    <a:lnTo>
                      <a:pt x="437923" y="2218137"/>
                    </a:lnTo>
                    <a:lnTo>
                      <a:pt x="265333" y="2216078"/>
                    </a:lnTo>
                    <a:cubicBezTo>
                      <a:pt x="192539" y="2210860"/>
                      <a:pt x="119997" y="2201294"/>
                      <a:pt x="48131" y="2187380"/>
                    </a:cubicBezTo>
                    <a:lnTo>
                      <a:pt x="0" y="21756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 rot="2700000">
                <a:off x="4939613" y="3939031"/>
                <a:ext cx="1719026" cy="1719296"/>
              </a:xfrm>
              <a:custGeom>
                <a:avLst/>
                <a:gdLst>
                  <a:gd name="connsiteX0" fmla="*/ 1621505 w 1719026"/>
                  <a:gd name="connsiteY0" fmla="*/ 80804 h 1719296"/>
                  <a:gd name="connsiteX1" fmla="*/ 1677858 w 1719026"/>
                  <a:gd name="connsiteY1" fmla="*/ 30185 h 1719296"/>
                  <a:gd name="connsiteX2" fmla="*/ 1719026 w 1719026"/>
                  <a:gd name="connsiteY2" fmla="*/ 0 h 1719296"/>
                  <a:gd name="connsiteX3" fmla="*/ 1710435 w 1719026"/>
                  <a:gd name="connsiteY3" fmla="*/ 122369 h 1719296"/>
                  <a:gd name="connsiteX4" fmla="*/ 1343762 w 1719026"/>
                  <a:gd name="connsiteY4" fmla="*/ 1013783 h 1719296"/>
                  <a:gd name="connsiteX5" fmla="*/ 1343072 w 1719026"/>
                  <a:gd name="connsiteY5" fmla="*/ 1014567 h 1719296"/>
                  <a:gd name="connsiteX6" fmla="*/ 1189837 w 1719026"/>
                  <a:gd name="connsiteY6" fmla="*/ 1188435 h 1719296"/>
                  <a:gd name="connsiteX7" fmla="*/ 1189836 w 1719026"/>
                  <a:gd name="connsiteY7" fmla="*/ 1188436 h 1719296"/>
                  <a:gd name="connsiteX8" fmla="*/ 205132 w 1719026"/>
                  <a:gd name="connsiteY8" fmla="*/ 1697172 h 1719296"/>
                  <a:gd name="connsiteX9" fmla="*/ 0 w 1719026"/>
                  <a:gd name="connsiteY9" fmla="*/ 1719296 h 1719296"/>
                  <a:gd name="connsiteX10" fmla="*/ 35298 w 1719026"/>
                  <a:gd name="connsiteY10" fmla="*/ 1671924 h 1719296"/>
                  <a:gd name="connsiteX11" fmla="*/ 86349 w 1719026"/>
                  <a:gd name="connsiteY11" fmla="*/ 1615961 h 1719296"/>
                  <a:gd name="connsiteX12" fmla="*/ 628719 w 1719026"/>
                  <a:gd name="connsiteY12" fmla="*/ 1394961 h 1719296"/>
                  <a:gd name="connsiteX13" fmla="*/ 628765 w 1719026"/>
                  <a:gd name="connsiteY13" fmla="*/ 1389014 h 1719296"/>
                  <a:gd name="connsiteX14" fmla="*/ 643679 w 1719026"/>
                  <a:gd name="connsiteY14" fmla="*/ 1239018 h 1719296"/>
                  <a:gd name="connsiteX15" fmla="*/ 853928 w 1719026"/>
                  <a:gd name="connsiteY15" fmla="*/ 848382 h 1719296"/>
                  <a:gd name="connsiteX16" fmla="*/ 1396298 w 1719026"/>
                  <a:gd name="connsiteY16" fmla="*/ 627382 h 1719296"/>
                  <a:gd name="connsiteX17" fmla="*/ 1396344 w 1719026"/>
                  <a:gd name="connsiteY17" fmla="*/ 621428 h 1719296"/>
                  <a:gd name="connsiteX18" fmla="*/ 1411257 w 1719026"/>
                  <a:gd name="connsiteY18" fmla="*/ 471440 h 1719296"/>
                  <a:gd name="connsiteX19" fmla="*/ 1621505 w 1719026"/>
                  <a:gd name="connsiteY19" fmla="*/ 80804 h 171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19026" h="1719296">
                    <a:moveTo>
                      <a:pt x="1621505" y="80804"/>
                    </a:moveTo>
                    <a:cubicBezTo>
                      <a:pt x="1639519" y="62928"/>
                      <a:pt x="1658332" y="46043"/>
                      <a:pt x="1677858" y="30185"/>
                    </a:cubicBezTo>
                    <a:lnTo>
                      <a:pt x="1719026" y="0"/>
                    </a:lnTo>
                    <a:lnTo>
                      <a:pt x="1710435" y="122369"/>
                    </a:lnTo>
                    <a:cubicBezTo>
                      <a:pt x="1671437" y="439572"/>
                      <a:pt x="1549213" y="748493"/>
                      <a:pt x="1343762" y="1013783"/>
                    </a:cubicBezTo>
                    <a:lnTo>
                      <a:pt x="1343072" y="1014567"/>
                    </a:lnTo>
                    <a:cubicBezTo>
                      <a:pt x="1296322" y="1074932"/>
                      <a:pt x="1245243" y="1133028"/>
                      <a:pt x="1189837" y="1188435"/>
                    </a:cubicBezTo>
                    <a:lnTo>
                      <a:pt x="1189836" y="1188436"/>
                    </a:lnTo>
                    <a:cubicBezTo>
                      <a:pt x="911553" y="1466719"/>
                      <a:pt x="565729" y="1636298"/>
                      <a:pt x="205132" y="1697172"/>
                    </a:cubicBezTo>
                    <a:lnTo>
                      <a:pt x="0" y="1719296"/>
                    </a:lnTo>
                    <a:lnTo>
                      <a:pt x="35298" y="1671924"/>
                    </a:lnTo>
                    <a:cubicBezTo>
                      <a:pt x="51307" y="1652520"/>
                      <a:pt x="68335" y="1633837"/>
                      <a:pt x="86349" y="1615961"/>
                    </a:cubicBezTo>
                    <a:cubicBezTo>
                      <a:pt x="230460" y="1472954"/>
                      <a:pt x="425701" y="1393399"/>
                      <a:pt x="628719" y="1394961"/>
                    </a:cubicBezTo>
                    <a:lnTo>
                      <a:pt x="628765" y="1389014"/>
                    </a:lnTo>
                    <a:lnTo>
                      <a:pt x="643679" y="1239018"/>
                    </a:lnTo>
                    <a:cubicBezTo>
                      <a:pt x="673231" y="1091926"/>
                      <a:pt x="745846" y="955637"/>
                      <a:pt x="853928" y="848382"/>
                    </a:cubicBezTo>
                    <a:cubicBezTo>
                      <a:pt x="998038" y="705375"/>
                      <a:pt x="1193280" y="625820"/>
                      <a:pt x="1396298" y="627382"/>
                    </a:cubicBezTo>
                    <a:lnTo>
                      <a:pt x="1396344" y="621428"/>
                    </a:lnTo>
                    <a:lnTo>
                      <a:pt x="1411257" y="471440"/>
                    </a:lnTo>
                    <a:cubicBezTo>
                      <a:pt x="1440809" y="324348"/>
                      <a:pt x="1513422" y="188059"/>
                      <a:pt x="1621505" y="808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</p:grpSp>
        <p:sp>
          <p:nvSpPr>
            <p:cNvPr id="18" name="直角三角形 37"/>
            <p:cNvSpPr/>
            <p:nvPr/>
          </p:nvSpPr>
          <p:spPr>
            <a:xfrm>
              <a:off x="10458842" y="4502929"/>
              <a:ext cx="823791" cy="2121613"/>
            </a:xfrm>
            <a:custGeom>
              <a:avLst/>
              <a:gdLst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891540 w 891540"/>
                <a:gd name="connsiteY2" fmla="*/ 2121614 h 2121614"/>
                <a:gd name="connsiteX3" fmla="*/ 0 w 891540"/>
                <a:gd name="connsiteY3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17521 w 891540"/>
                <a:gd name="connsiteY2" fmla="*/ 98053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50699 h 2150699"/>
                <a:gd name="connsiteX1" fmla="*/ 0 w 891540"/>
                <a:gd name="connsiteY1" fmla="*/ 29085 h 2150699"/>
                <a:gd name="connsiteX2" fmla="*/ 517521 w 891540"/>
                <a:gd name="connsiteY2" fmla="*/ 1009620 h 2150699"/>
                <a:gd name="connsiteX3" fmla="*/ 891540 w 891540"/>
                <a:gd name="connsiteY3" fmla="*/ 2150699 h 2150699"/>
                <a:gd name="connsiteX4" fmla="*/ 0 w 891540"/>
                <a:gd name="connsiteY4" fmla="*/ 2150699 h 2150699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17521 w 891540"/>
                <a:gd name="connsiteY2" fmla="*/ 98053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17521 w 891540"/>
                <a:gd name="connsiteY2" fmla="*/ 98053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17521 w 891540"/>
                <a:gd name="connsiteY2" fmla="*/ 98053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63241 w 891540"/>
                <a:gd name="connsiteY2" fmla="*/ 98815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891540 w 891540"/>
                <a:gd name="connsiteY2" fmla="*/ 2121614 h 2121614"/>
                <a:gd name="connsiteX3" fmla="*/ 0 w 891540"/>
                <a:gd name="connsiteY3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891540 w 891540"/>
                <a:gd name="connsiteY2" fmla="*/ 2121614 h 2121614"/>
                <a:gd name="connsiteX3" fmla="*/ 0 w 891540"/>
                <a:gd name="connsiteY3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891540 w 891540"/>
                <a:gd name="connsiteY2" fmla="*/ 2121614 h 2121614"/>
                <a:gd name="connsiteX3" fmla="*/ 0 w 891540"/>
                <a:gd name="connsiteY3" fmla="*/ 2121614 h 212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540" h="2121614">
                  <a:moveTo>
                    <a:pt x="0" y="2121614"/>
                  </a:moveTo>
                  <a:lnTo>
                    <a:pt x="0" y="0"/>
                  </a:lnTo>
                  <a:cubicBezTo>
                    <a:pt x="478682" y="572347"/>
                    <a:pt x="855854" y="1763079"/>
                    <a:pt x="891540" y="2121614"/>
                  </a:cubicBezTo>
                  <a:lnTo>
                    <a:pt x="0" y="21216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128487" y="4405963"/>
              <a:ext cx="198000" cy="2378745"/>
              <a:chOff x="7525663" y="3761889"/>
              <a:chExt cx="198000" cy="2378745"/>
            </a:xfrm>
            <a:grpFill/>
          </p:grpSpPr>
          <p:sp>
            <p:nvSpPr>
              <p:cNvPr id="20" name="矩形 19"/>
              <p:cNvSpPr/>
              <p:nvPr/>
            </p:nvSpPr>
            <p:spPr>
              <a:xfrm>
                <a:off x="7525663" y="3987458"/>
                <a:ext cx="197298" cy="21531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525663" y="3761889"/>
                <a:ext cx="198000" cy="19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765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284835" y="0"/>
            <a:ext cx="6846465" cy="7581900"/>
            <a:chOff x="8121664" y="3962682"/>
            <a:chExt cx="3648456" cy="4040365"/>
          </a:xfrm>
          <a:solidFill>
            <a:srgbClr val="E8E8FF"/>
          </a:solidFill>
        </p:grpSpPr>
        <p:grpSp>
          <p:nvGrpSpPr>
            <p:cNvPr id="27" name="组合 26"/>
            <p:cNvGrpSpPr/>
            <p:nvPr/>
          </p:nvGrpSpPr>
          <p:grpSpPr>
            <a:xfrm>
              <a:off x="8582509" y="4502928"/>
              <a:ext cx="1471678" cy="2121614"/>
              <a:chOff x="6216212" y="1937925"/>
              <a:chExt cx="1471678" cy="2121614"/>
            </a:xfrm>
            <a:grpFill/>
          </p:grpSpPr>
          <p:sp>
            <p:nvSpPr>
              <p:cNvPr id="36" name="任意多边形 35"/>
              <p:cNvSpPr/>
              <p:nvPr/>
            </p:nvSpPr>
            <p:spPr>
              <a:xfrm>
                <a:off x="6482218" y="1937925"/>
                <a:ext cx="1205672" cy="988417"/>
              </a:xfrm>
              <a:custGeom>
                <a:avLst/>
                <a:gdLst>
                  <a:gd name="connsiteX0" fmla="*/ 1205672 w 1205672"/>
                  <a:gd name="connsiteY0" fmla="*/ 0 h 988417"/>
                  <a:gd name="connsiteX1" fmla="*/ 1164046 w 1205672"/>
                  <a:gd name="connsiteY1" fmla="*/ 57370 h 988417"/>
                  <a:gd name="connsiteX2" fmla="*/ 868679 w 1205672"/>
                  <a:gd name="connsiteY2" fmla="*/ 862706 h 988417"/>
                  <a:gd name="connsiteX3" fmla="*/ 845846 w 1205672"/>
                  <a:gd name="connsiteY3" fmla="*/ 988417 h 988417"/>
                  <a:gd name="connsiteX4" fmla="*/ 0 w 1205672"/>
                  <a:gd name="connsiteY4" fmla="*/ 988417 h 988417"/>
                  <a:gd name="connsiteX5" fmla="*/ 53987 w 1205672"/>
                  <a:gd name="connsiteY5" fmla="*/ 886822 h 988417"/>
                  <a:gd name="connsiteX6" fmla="*/ 1172792 w 1205672"/>
                  <a:gd name="connsiteY6" fmla="*/ 5974 h 988417"/>
                  <a:gd name="connsiteX7" fmla="*/ 1205672 w 1205672"/>
                  <a:gd name="connsiteY7" fmla="*/ 0 h 988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5672" h="988417">
                    <a:moveTo>
                      <a:pt x="1205672" y="0"/>
                    </a:moveTo>
                    <a:lnTo>
                      <a:pt x="1164046" y="57370"/>
                    </a:lnTo>
                    <a:cubicBezTo>
                      <a:pt x="1042439" y="246376"/>
                      <a:pt x="940358" y="525193"/>
                      <a:pt x="868679" y="862706"/>
                    </a:cubicBezTo>
                    <a:lnTo>
                      <a:pt x="845846" y="988417"/>
                    </a:lnTo>
                    <a:lnTo>
                      <a:pt x="0" y="988417"/>
                    </a:lnTo>
                    <a:lnTo>
                      <a:pt x="53987" y="886822"/>
                    </a:lnTo>
                    <a:cubicBezTo>
                      <a:pt x="313402" y="441354"/>
                      <a:pt x="710912" y="118484"/>
                      <a:pt x="1172792" y="5974"/>
                    </a:cubicBezTo>
                    <a:lnTo>
                      <a:pt x="12056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6216212" y="3071122"/>
                <a:ext cx="1085941" cy="988417"/>
              </a:xfrm>
              <a:custGeom>
                <a:avLst/>
                <a:gdLst>
                  <a:gd name="connsiteX0" fmla="*/ 197926 w 1085941"/>
                  <a:gd name="connsiteY0" fmla="*/ 0 h 988417"/>
                  <a:gd name="connsiteX1" fmla="*/ 1085941 w 1085941"/>
                  <a:gd name="connsiteY1" fmla="*/ 0 h 988417"/>
                  <a:gd name="connsiteX2" fmla="*/ 1051329 w 1085941"/>
                  <a:gd name="connsiteY2" fmla="*/ 275913 h 988417"/>
                  <a:gd name="connsiteX3" fmla="*/ 1021731 w 1085941"/>
                  <a:gd name="connsiteY3" fmla="*/ 887026 h 988417"/>
                  <a:gd name="connsiteX4" fmla="*/ 1023520 w 1085941"/>
                  <a:gd name="connsiteY4" fmla="*/ 988417 h 988417"/>
                  <a:gd name="connsiteX5" fmla="*/ 601 w 1085941"/>
                  <a:gd name="connsiteY5" fmla="*/ 988417 h 988417"/>
                  <a:gd name="connsiteX6" fmla="*/ 0 w 1085941"/>
                  <a:gd name="connsiteY6" fmla="*/ 974250 h 988417"/>
                  <a:gd name="connsiteX7" fmla="*/ 168319 w 1085941"/>
                  <a:gd name="connsiteY7" fmla="*/ 67804 h 988417"/>
                  <a:gd name="connsiteX8" fmla="*/ 197926 w 1085941"/>
                  <a:gd name="connsiteY8" fmla="*/ 0 h 988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5941" h="988417">
                    <a:moveTo>
                      <a:pt x="197926" y="0"/>
                    </a:moveTo>
                    <a:lnTo>
                      <a:pt x="1085941" y="0"/>
                    </a:lnTo>
                    <a:lnTo>
                      <a:pt x="1051329" y="275913"/>
                    </a:lnTo>
                    <a:cubicBezTo>
                      <a:pt x="1032050" y="470129"/>
                      <a:pt x="1021731" y="675130"/>
                      <a:pt x="1021731" y="887026"/>
                    </a:cubicBezTo>
                    <a:lnTo>
                      <a:pt x="1023520" y="988417"/>
                    </a:lnTo>
                    <a:lnTo>
                      <a:pt x="601" y="988417"/>
                    </a:lnTo>
                    <a:lnTo>
                      <a:pt x="0" y="974250"/>
                    </a:lnTo>
                    <a:cubicBezTo>
                      <a:pt x="0" y="650314"/>
                      <a:pt x="60320" y="343149"/>
                      <a:pt x="168319" y="67804"/>
                    </a:cubicBezTo>
                    <a:lnTo>
                      <a:pt x="1979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</p:grpSp>
        <p:sp>
          <p:nvSpPr>
            <p:cNvPr id="28" name="任意多边形 27"/>
            <p:cNvSpPr/>
            <p:nvPr/>
          </p:nvSpPr>
          <p:spPr>
            <a:xfrm>
              <a:off x="8121664" y="3962682"/>
              <a:ext cx="3648456" cy="2661859"/>
            </a:xfrm>
            <a:custGeom>
              <a:avLst/>
              <a:gdLst>
                <a:gd name="connsiteX0" fmla="*/ 1824228 w 3648456"/>
                <a:gd name="connsiteY0" fmla="*/ 0 h 2661859"/>
                <a:gd name="connsiteX1" fmla="*/ 3648456 w 3648456"/>
                <a:gd name="connsiteY1" fmla="*/ 1824228 h 2661859"/>
                <a:gd name="connsiteX2" fmla="*/ 3505099 w 3648456"/>
                <a:gd name="connsiteY2" fmla="*/ 2534300 h 2661859"/>
                <a:gd name="connsiteX3" fmla="*/ 3443650 w 3648456"/>
                <a:gd name="connsiteY3" fmla="*/ 2661859 h 2661859"/>
                <a:gd name="connsiteX4" fmla="*/ 3231184 w 3648456"/>
                <a:gd name="connsiteY4" fmla="*/ 2661859 h 2661859"/>
                <a:gd name="connsiteX5" fmla="*/ 3265432 w 3648456"/>
                <a:gd name="connsiteY5" fmla="*/ 2605485 h 2661859"/>
                <a:gd name="connsiteX6" fmla="*/ 3463253 w 3648456"/>
                <a:gd name="connsiteY6" fmla="*/ 1824229 h 2661859"/>
                <a:gd name="connsiteX7" fmla="*/ 1824229 w 3648456"/>
                <a:gd name="connsiteY7" fmla="*/ 185205 h 2661859"/>
                <a:gd name="connsiteX8" fmla="*/ 185205 w 3648456"/>
                <a:gd name="connsiteY8" fmla="*/ 1824229 h 2661859"/>
                <a:gd name="connsiteX9" fmla="*/ 383026 w 3648456"/>
                <a:gd name="connsiteY9" fmla="*/ 2605485 h 2661859"/>
                <a:gd name="connsiteX10" fmla="*/ 417275 w 3648456"/>
                <a:gd name="connsiteY10" fmla="*/ 2661859 h 2661859"/>
                <a:gd name="connsiteX11" fmla="*/ 204806 w 3648456"/>
                <a:gd name="connsiteY11" fmla="*/ 2661859 h 2661859"/>
                <a:gd name="connsiteX12" fmla="*/ 143357 w 3648456"/>
                <a:gd name="connsiteY12" fmla="*/ 2534300 h 2661859"/>
                <a:gd name="connsiteX13" fmla="*/ 0 w 3648456"/>
                <a:gd name="connsiteY13" fmla="*/ 1824228 h 2661859"/>
                <a:gd name="connsiteX14" fmla="*/ 1824228 w 3648456"/>
                <a:gd name="connsiteY14" fmla="*/ 0 h 266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48456" h="2661859">
                  <a:moveTo>
                    <a:pt x="1824228" y="0"/>
                  </a:moveTo>
                  <a:cubicBezTo>
                    <a:pt x="2831721" y="0"/>
                    <a:pt x="3648456" y="816735"/>
                    <a:pt x="3648456" y="1824228"/>
                  </a:cubicBezTo>
                  <a:cubicBezTo>
                    <a:pt x="3648456" y="2076101"/>
                    <a:pt x="3597410" y="2316052"/>
                    <a:pt x="3505099" y="2534300"/>
                  </a:cubicBezTo>
                  <a:lnTo>
                    <a:pt x="3443650" y="2661859"/>
                  </a:lnTo>
                  <a:lnTo>
                    <a:pt x="3231184" y="2661859"/>
                  </a:lnTo>
                  <a:lnTo>
                    <a:pt x="3265432" y="2605485"/>
                  </a:lnTo>
                  <a:cubicBezTo>
                    <a:pt x="3391591" y="2373246"/>
                    <a:pt x="3463253" y="2107106"/>
                    <a:pt x="3463253" y="1824229"/>
                  </a:cubicBezTo>
                  <a:cubicBezTo>
                    <a:pt x="3463253" y="919021"/>
                    <a:pt x="2729437" y="185205"/>
                    <a:pt x="1824229" y="185205"/>
                  </a:cubicBezTo>
                  <a:cubicBezTo>
                    <a:pt x="919021" y="185205"/>
                    <a:pt x="185205" y="919021"/>
                    <a:pt x="185205" y="1824229"/>
                  </a:cubicBezTo>
                  <a:cubicBezTo>
                    <a:pt x="185205" y="2107106"/>
                    <a:pt x="256867" y="2373246"/>
                    <a:pt x="383026" y="2605485"/>
                  </a:cubicBezTo>
                  <a:lnTo>
                    <a:pt x="417275" y="2661859"/>
                  </a:lnTo>
                  <a:lnTo>
                    <a:pt x="204806" y="2661859"/>
                  </a:lnTo>
                  <a:lnTo>
                    <a:pt x="143357" y="2534300"/>
                  </a:lnTo>
                  <a:cubicBezTo>
                    <a:pt x="51046" y="2316052"/>
                    <a:pt x="0" y="2076101"/>
                    <a:pt x="0" y="1824228"/>
                  </a:cubicBezTo>
                  <a:cubicBezTo>
                    <a:pt x="0" y="816735"/>
                    <a:pt x="816735" y="0"/>
                    <a:pt x="182422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836824" y="5683572"/>
              <a:ext cx="2218137" cy="2319475"/>
              <a:chOff x="4692074" y="3338717"/>
              <a:chExt cx="2218137" cy="2319475"/>
            </a:xfrm>
            <a:grpFill/>
          </p:grpSpPr>
          <p:sp>
            <p:nvSpPr>
              <p:cNvPr id="34" name="任意多边形 33"/>
              <p:cNvSpPr/>
              <p:nvPr/>
            </p:nvSpPr>
            <p:spPr>
              <a:xfrm rot="2700000">
                <a:off x="4690756" y="3340035"/>
                <a:ext cx="2220774" cy="2218137"/>
              </a:xfrm>
              <a:custGeom>
                <a:avLst/>
                <a:gdLst>
                  <a:gd name="connsiteX0" fmla="*/ 0 w 2220774"/>
                  <a:gd name="connsiteY0" fmla="*/ 2175629 h 2218137"/>
                  <a:gd name="connsiteX1" fmla="*/ 3252 w 2220774"/>
                  <a:gd name="connsiteY1" fmla="*/ 2172377 h 2218137"/>
                  <a:gd name="connsiteX2" fmla="*/ 159146 w 2220774"/>
                  <a:gd name="connsiteY2" fmla="*/ 2016482 h 2218137"/>
                  <a:gd name="connsiteX3" fmla="*/ 2016484 w 2220774"/>
                  <a:gd name="connsiteY3" fmla="*/ 159145 h 2218137"/>
                  <a:gd name="connsiteX4" fmla="*/ 2172378 w 2220774"/>
                  <a:gd name="connsiteY4" fmla="*/ 3251 h 2218137"/>
                  <a:gd name="connsiteX5" fmla="*/ 2175629 w 2220774"/>
                  <a:gd name="connsiteY5" fmla="*/ 0 h 2218137"/>
                  <a:gd name="connsiteX6" fmla="*/ 2187380 w 2220774"/>
                  <a:gd name="connsiteY6" fmla="*/ 48131 h 2218137"/>
                  <a:gd name="connsiteX7" fmla="*/ 2220481 w 2220774"/>
                  <a:gd name="connsiteY7" fmla="*/ 429371 h 2218137"/>
                  <a:gd name="connsiteX8" fmla="*/ 2219974 w 2220774"/>
                  <a:gd name="connsiteY8" fmla="*/ 436607 h 2218137"/>
                  <a:gd name="connsiteX9" fmla="*/ 2208498 w 2220774"/>
                  <a:gd name="connsiteY9" fmla="*/ 443394 h 2218137"/>
                  <a:gd name="connsiteX10" fmla="*/ 2084078 w 2220774"/>
                  <a:gd name="connsiteY10" fmla="*/ 544512 h 2218137"/>
                  <a:gd name="connsiteX11" fmla="*/ 1860481 w 2220774"/>
                  <a:gd name="connsiteY11" fmla="*/ 959950 h 2218137"/>
                  <a:gd name="connsiteX12" fmla="*/ 1848427 w 2220774"/>
                  <a:gd name="connsiteY12" fmla="*/ 1081173 h 2218137"/>
                  <a:gd name="connsiteX13" fmla="*/ 1733645 w 2220774"/>
                  <a:gd name="connsiteY13" fmla="*/ 1091695 h 2218137"/>
                  <a:gd name="connsiteX14" fmla="*/ 1316501 w 2220774"/>
                  <a:gd name="connsiteY14" fmla="*/ 1312090 h 2218137"/>
                  <a:gd name="connsiteX15" fmla="*/ 1092903 w 2220774"/>
                  <a:gd name="connsiteY15" fmla="*/ 1727528 h 2218137"/>
                  <a:gd name="connsiteX16" fmla="*/ 1080849 w 2220774"/>
                  <a:gd name="connsiteY16" fmla="*/ 1848752 h 2218137"/>
                  <a:gd name="connsiteX17" fmla="*/ 966066 w 2220774"/>
                  <a:gd name="connsiteY17" fmla="*/ 1859274 h 2218137"/>
                  <a:gd name="connsiteX18" fmla="*/ 548921 w 2220774"/>
                  <a:gd name="connsiteY18" fmla="*/ 2079669 h 2218137"/>
                  <a:gd name="connsiteX19" fmla="*/ 446849 w 2220774"/>
                  <a:gd name="connsiteY19" fmla="*/ 2203308 h 2218137"/>
                  <a:gd name="connsiteX20" fmla="*/ 437923 w 2220774"/>
                  <a:gd name="connsiteY20" fmla="*/ 2218137 h 2218137"/>
                  <a:gd name="connsiteX21" fmla="*/ 265333 w 2220774"/>
                  <a:gd name="connsiteY21" fmla="*/ 2216078 h 2218137"/>
                  <a:gd name="connsiteX22" fmla="*/ 48131 w 2220774"/>
                  <a:gd name="connsiteY22" fmla="*/ 2187380 h 2218137"/>
                  <a:gd name="connsiteX23" fmla="*/ 0 w 2220774"/>
                  <a:gd name="connsiteY23" fmla="*/ 2175629 h 221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20774" h="2218137">
                    <a:moveTo>
                      <a:pt x="0" y="2175629"/>
                    </a:moveTo>
                    <a:lnTo>
                      <a:pt x="3252" y="2172377"/>
                    </a:lnTo>
                    <a:lnTo>
                      <a:pt x="159146" y="2016482"/>
                    </a:lnTo>
                    <a:lnTo>
                      <a:pt x="2016484" y="159145"/>
                    </a:lnTo>
                    <a:lnTo>
                      <a:pt x="2172378" y="3251"/>
                    </a:lnTo>
                    <a:lnTo>
                      <a:pt x="2175629" y="0"/>
                    </a:lnTo>
                    <a:lnTo>
                      <a:pt x="2187380" y="48131"/>
                    </a:lnTo>
                    <a:cubicBezTo>
                      <a:pt x="2211730" y="173897"/>
                      <a:pt x="2222764" y="301731"/>
                      <a:pt x="2220481" y="429371"/>
                    </a:cubicBezTo>
                    <a:lnTo>
                      <a:pt x="2219974" y="436607"/>
                    </a:lnTo>
                    <a:lnTo>
                      <a:pt x="2208498" y="443394"/>
                    </a:lnTo>
                    <a:cubicBezTo>
                      <a:pt x="2164107" y="472687"/>
                      <a:pt x="2122394" y="506491"/>
                      <a:pt x="2084078" y="544512"/>
                    </a:cubicBezTo>
                    <a:cubicBezTo>
                      <a:pt x="1969132" y="658577"/>
                      <a:pt x="1891908" y="803519"/>
                      <a:pt x="1860481" y="959950"/>
                    </a:cubicBezTo>
                    <a:lnTo>
                      <a:pt x="1848427" y="1081173"/>
                    </a:lnTo>
                    <a:lnTo>
                      <a:pt x="1733645" y="1091695"/>
                    </a:lnTo>
                    <a:cubicBezTo>
                      <a:pt x="1576978" y="1121919"/>
                      <a:pt x="1431445" y="1198026"/>
                      <a:pt x="1316501" y="1312090"/>
                    </a:cubicBezTo>
                    <a:cubicBezTo>
                      <a:pt x="1201554" y="1426155"/>
                      <a:pt x="1124330" y="1571097"/>
                      <a:pt x="1092903" y="1727528"/>
                    </a:cubicBezTo>
                    <a:lnTo>
                      <a:pt x="1080849" y="1848752"/>
                    </a:lnTo>
                    <a:lnTo>
                      <a:pt x="966066" y="1859274"/>
                    </a:lnTo>
                    <a:cubicBezTo>
                      <a:pt x="809400" y="1889498"/>
                      <a:pt x="663867" y="1965605"/>
                      <a:pt x="548921" y="2079669"/>
                    </a:cubicBezTo>
                    <a:cubicBezTo>
                      <a:pt x="510606" y="2117690"/>
                      <a:pt x="476482" y="2159143"/>
                      <a:pt x="446849" y="2203308"/>
                    </a:cubicBezTo>
                    <a:lnTo>
                      <a:pt x="437923" y="2218137"/>
                    </a:lnTo>
                    <a:lnTo>
                      <a:pt x="265333" y="2216078"/>
                    </a:lnTo>
                    <a:cubicBezTo>
                      <a:pt x="192539" y="2210860"/>
                      <a:pt x="119997" y="2201294"/>
                      <a:pt x="48131" y="2187380"/>
                    </a:cubicBezTo>
                    <a:lnTo>
                      <a:pt x="0" y="21756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 rot="2700000">
                <a:off x="4939613" y="3939031"/>
                <a:ext cx="1719026" cy="1719296"/>
              </a:xfrm>
              <a:custGeom>
                <a:avLst/>
                <a:gdLst>
                  <a:gd name="connsiteX0" fmla="*/ 1621505 w 1719026"/>
                  <a:gd name="connsiteY0" fmla="*/ 80804 h 1719296"/>
                  <a:gd name="connsiteX1" fmla="*/ 1677858 w 1719026"/>
                  <a:gd name="connsiteY1" fmla="*/ 30185 h 1719296"/>
                  <a:gd name="connsiteX2" fmla="*/ 1719026 w 1719026"/>
                  <a:gd name="connsiteY2" fmla="*/ 0 h 1719296"/>
                  <a:gd name="connsiteX3" fmla="*/ 1710435 w 1719026"/>
                  <a:gd name="connsiteY3" fmla="*/ 122369 h 1719296"/>
                  <a:gd name="connsiteX4" fmla="*/ 1343762 w 1719026"/>
                  <a:gd name="connsiteY4" fmla="*/ 1013783 h 1719296"/>
                  <a:gd name="connsiteX5" fmla="*/ 1343072 w 1719026"/>
                  <a:gd name="connsiteY5" fmla="*/ 1014567 h 1719296"/>
                  <a:gd name="connsiteX6" fmla="*/ 1189837 w 1719026"/>
                  <a:gd name="connsiteY6" fmla="*/ 1188435 h 1719296"/>
                  <a:gd name="connsiteX7" fmla="*/ 1189836 w 1719026"/>
                  <a:gd name="connsiteY7" fmla="*/ 1188436 h 1719296"/>
                  <a:gd name="connsiteX8" fmla="*/ 205132 w 1719026"/>
                  <a:gd name="connsiteY8" fmla="*/ 1697172 h 1719296"/>
                  <a:gd name="connsiteX9" fmla="*/ 0 w 1719026"/>
                  <a:gd name="connsiteY9" fmla="*/ 1719296 h 1719296"/>
                  <a:gd name="connsiteX10" fmla="*/ 35298 w 1719026"/>
                  <a:gd name="connsiteY10" fmla="*/ 1671924 h 1719296"/>
                  <a:gd name="connsiteX11" fmla="*/ 86349 w 1719026"/>
                  <a:gd name="connsiteY11" fmla="*/ 1615961 h 1719296"/>
                  <a:gd name="connsiteX12" fmla="*/ 628719 w 1719026"/>
                  <a:gd name="connsiteY12" fmla="*/ 1394961 h 1719296"/>
                  <a:gd name="connsiteX13" fmla="*/ 628765 w 1719026"/>
                  <a:gd name="connsiteY13" fmla="*/ 1389014 h 1719296"/>
                  <a:gd name="connsiteX14" fmla="*/ 643679 w 1719026"/>
                  <a:gd name="connsiteY14" fmla="*/ 1239018 h 1719296"/>
                  <a:gd name="connsiteX15" fmla="*/ 853928 w 1719026"/>
                  <a:gd name="connsiteY15" fmla="*/ 848382 h 1719296"/>
                  <a:gd name="connsiteX16" fmla="*/ 1396298 w 1719026"/>
                  <a:gd name="connsiteY16" fmla="*/ 627382 h 1719296"/>
                  <a:gd name="connsiteX17" fmla="*/ 1396344 w 1719026"/>
                  <a:gd name="connsiteY17" fmla="*/ 621428 h 1719296"/>
                  <a:gd name="connsiteX18" fmla="*/ 1411257 w 1719026"/>
                  <a:gd name="connsiteY18" fmla="*/ 471440 h 1719296"/>
                  <a:gd name="connsiteX19" fmla="*/ 1621505 w 1719026"/>
                  <a:gd name="connsiteY19" fmla="*/ 80804 h 171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19026" h="1719296">
                    <a:moveTo>
                      <a:pt x="1621505" y="80804"/>
                    </a:moveTo>
                    <a:cubicBezTo>
                      <a:pt x="1639519" y="62928"/>
                      <a:pt x="1658332" y="46043"/>
                      <a:pt x="1677858" y="30185"/>
                    </a:cubicBezTo>
                    <a:lnTo>
                      <a:pt x="1719026" y="0"/>
                    </a:lnTo>
                    <a:lnTo>
                      <a:pt x="1710435" y="122369"/>
                    </a:lnTo>
                    <a:cubicBezTo>
                      <a:pt x="1671437" y="439572"/>
                      <a:pt x="1549213" y="748493"/>
                      <a:pt x="1343762" y="1013783"/>
                    </a:cubicBezTo>
                    <a:lnTo>
                      <a:pt x="1343072" y="1014567"/>
                    </a:lnTo>
                    <a:cubicBezTo>
                      <a:pt x="1296322" y="1074932"/>
                      <a:pt x="1245243" y="1133028"/>
                      <a:pt x="1189837" y="1188435"/>
                    </a:cubicBezTo>
                    <a:lnTo>
                      <a:pt x="1189836" y="1188436"/>
                    </a:lnTo>
                    <a:cubicBezTo>
                      <a:pt x="911553" y="1466719"/>
                      <a:pt x="565729" y="1636298"/>
                      <a:pt x="205132" y="1697172"/>
                    </a:cubicBezTo>
                    <a:lnTo>
                      <a:pt x="0" y="1719296"/>
                    </a:lnTo>
                    <a:lnTo>
                      <a:pt x="35298" y="1671924"/>
                    </a:lnTo>
                    <a:cubicBezTo>
                      <a:pt x="51307" y="1652520"/>
                      <a:pt x="68335" y="1633837"/>
                      <a:pt x="86349" y="1615961"/>
                    </a:cubicBezTo>
                    <a:cubicBezTo>
                      <a:pt x="230460" y="1472954"/>
                      <a:pt x="425701" y="1393399"/>
                      <a:pt x="628719" y="1394961"/>
                    </a:cubicBezTo>
                    <a:lnTo>
                      <a:pt x="628765" y="1389014"/>
                    </a:lnTo>
                    <a:lnTo>
                      <a:pt x="643679" y="1239018"/>
                    </a:lnTo>
                    <a:cubicBezTo>
                      <a:pt x="673231" y="1091926"/>
                      <a:pt x="745846" y="955637"/>
                      <a:pt x="853928" y="848382"/>
                    </a:cubicBezTo>
                    <a:cubicBezTo>
                      <a:pt x="998038" y="705375"/>
                      <a:pt x="1193280" y="625820"/>
                      <a:pt x="1396298" y="627382"/>
                    </a:cubicBezTo>
                    <a:lnTo>
                      <a:pt x="1396344" y="621428"/>
                    </a:lnTo>
                    <a:lnTo>
                      <a:pt x="1411257" y="471440"/>
                    </a:lnTo>
                    <a:cubicBezTo>
                      <a:pt x="1440809" y="324348"/>
                      <a:pt x="1513422" y="188059"/>
                      <a:pt x="1621505" y="808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</p:grpSp>
        <p:sp>
          <p:nvSpPr>
            <p:cNvPr id="30" name="直角三角形 37"/>
            <p:cNvSpPr/>
            <p:nvPr/>
          </p:nvSpPr>
          <p:spPr>
            <a:xfrm>
              <a:off x="10458842" y="4502929"/>
              <a:ext cx="823791" cy="2121613"/>
            </a:xfrm>
            <a:custGeom>
              <a:avLst/>
              <a:gdLst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891540 w 891540"/>
                <a:gd name="connsiteY2" fmla="*/ 2121614 h 2121614"/>
                <a:gd name="connsiteX3" fmla="*/ 0 w 891540"/>
                <a:gd name="connsiteY3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17521 w 891540"/>
                <a:gd name="connsiteY2" fmla="*/ 98053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50699 h 2150699"/>
                <a:gd name="connsiteX1" fmla="*/ 0 w 891540"/>
                <a:gd name="connsiteY1" fmla="*/ 29085 h 2150699"/>
                <a:gd name="connsiteX2" fmla="*/ 517521 w 891540"/>
                <a:gd name="connsiteY2" fmla="*/ 1009620 h 2150699"/>
                <a:gd name="connsiteX3" fmla="*/ 891540 w 891540"/>
                <a:gd name="connsiteY3" fmla="*/ 2150699 h 2150699"/>
                <a:gd name="connsiteX4" fmla="*/ 0 w 891540"/>
                <a:gd name="connsiteY4" fmla="*/ 2150699 h 2150699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17521 w 891540"/>
                <a:gd name="connsiteY2" fmla="*/ 98053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17521 w 891540"/>
                <a:gd name="connsiteY2" fmla="*/ 98053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17521 w 891540"/>
                <a:gd name="connsiteY2" fmla="*/ 98053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63241 w 891540"/>
                <a:gd name="connsiteY2" fmla="*/ 988155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590006 w 891540"/>
                <a:gd name="connsiteY2" fmla="*/ 1126308 h 2121614"/>
                <a:gd name="connsiteX3" fmla="*/ 891540 w 891540"/>
                <a:gd name="connsiteY3" fmla="*/ 2121614 h 2121614"/>
                <a:gd name="connsiteX4" fmla="*/ 0 w 891540"/>
                <a:gd name="connsiteY4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891540 w 891540"/>
                <a:gd name="connsiteY2" fmla="*/ 2121614 h 2121614"/>
                <a:gd name="connsiteX3" fmla="*/ 0 w 891540"/>
                <a:gd name="connsiteY3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891540 w 891540"/>
                <a:gd name="connsiteY2" fmla="*/ 2121614 h 2121614"/>
                <a:gd name="connsiteX3" fmla="*/ 0 w 891540"/>
                <a:gd name="connsiteY3" fmla="*/ 2121614 h 2121614"/>
                <a:gd name="connsiteX0" fmla="*/ 0 w 891540"/>
                <a:gd name="connsiteY0" fmla="*/ 2121614 h 2121614"/>
                <a:gd name="connsiteX1" fmla="*/ 0 w 891540"/>
                <a:gd name="connsiteY1" fmla="*/ 0 h 2121614"/>
                <a:gd name="connsiteX2" fmla="*/ 891540 w 891540"/>
                <a:gd name="connsiteY2" fmla="*/ 2121614 h 2121614"/>
                <a:gd name="connsiteX3" fmla="*/ 0 w 891540"/>
                <a:gd name="connsiteY3" fmla="*/ 2121614 h 212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540" h="2121614">
                  <a:moveTo>
                    <a:pt x="0" y="2121614"/>
                  </a:moveTo>
                  <a:lnTo>
                    <a:pt x="0" y="0"/>
                  </a:lnTo>
                  <a:cubicBezTo>
                    <a:pt x="478682" y="572347"/>
                    <a:pt x="855854" y="1763079"/>
                    <a:pt x="891540" y="2121614"/>
                  </a:cubicBezTo>
                  <a:lnTo>
                    <a:pt x="0" y="21216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0128487" y="4405963"/>
              <a:ext cx="198000" cy="2357442"/>
              <a:chOff x="7525663" y="3761889"/>
              <a:chExt cx="198000" cy="2357442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7525663" y="3987458"/>
                <a:ext cx="197298" cy="21318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7525663" y="3761889"/>
                <a:ext cx="198000" cy="19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2273499" y="1933575"/>
            <a:ext cx="4597003" cy="1314450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00FF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Title of Your Slides</a:t>
            </a:r>
            <a:endParaRPr lang="zh-CN" altLang="en-US" dirty="0"/>
          </a:p>
        </p:txBody>
      </p:sp>
      <p:sp>
        <p:nvSpPr>
          <p:cNvPr id="9" name="内容占位符 7"/>
          <p:cNvSpPr>
            <a:spLocks noGrp="1"/>
          </p:cNvSpPr>
          <p:nvPr>
            <p:ph sz="quarter" idx="14" hasCustomPrompt="1"/>
          </p:nvPr>
        </p:nvSpPr>
        <p:spPr>
          <a:xfrm>
            <a:off x="1572427" y="4057650"/>
            <a:ext cx="5999148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0" name="内容占位符 7"/>
          <p:cNvSpPr>
            <a:spLocks noGrp="1"/>
          </p:cNvSpPr>
          <p:nvPr>
            <p:ph sz="quarter" idx="15" hasCustomPrompt="1"/>
          </p:nvPr>
        </p:nvSpPr>
        <p:spPr>
          <a:xfrm>
            <a:off x="1572427" y="4697413"/>
            <a:ext cx="5999148" cy="409575"/>
          </a:xfrm>
        </p:spPr>
        <p:txBody>
          <a:bodyPr anchor="ctr"/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Department</a:t>
            </a:r>
            <a:endParaRPr lang="zh-CN" altLang="en-US" dirty="0"/>
          </a:p>
        </p:txBody>
      </p:sp>
      <p:sp>
        <p:nvSpPr>
          <p:cNvPr id="11" name="内容占位符 7"/>
          <p:cNvSpPr>
            <a:spLocks noGrp="1"/>
          </p:cNvSpPr>
          <p:nvPr>
            <p:ph sz="quarter" idx="16" hasCustomPrompt="1"/>
          </p:nvPr>
        </p:nvSpPr>
        <p:spPr>
          <a:xfrm>
            <a:off x="1572427" y="5337175"/>
            <a:ext cx="5999148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0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628651" y="2705100"/>
            <a:ext cx="78867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5400" b="0">
                <a:solidFill>
                  <a:srgbClr val="0000FF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Sub-Title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4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981075" y="1266825"/>
            <a:ext cx="50196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14"/>
          <p:cNvSpPr>
            <a:spLocks noGrp="1"/>
          </p:cNvSpPr>
          <p:nvPr>
            <p:ph sz="quarter" idx="13" hasCustomPrompt="1"/>
          </p:nvPr>
        </p:nvSpPr>
        <p:spPr>
          <a:xfrm>
            <a:off x="981075" y="752475"/>
            <a:ext cx="1504951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rgbClr val="0000FF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4" hasCustomPrompt="1"/>
          </p:nvPr>
        </p:nvSpPr>
        <p:spPr>
          <a:xfrm>
            <a:off x="981075" y="1485900"/>
            <a:ext cx="4600575" cy="3305175"/>
          </a:xfrm>
        </p:spPr>
        <p:txBody>
          <a:bodyPr>
            <a:noAutofit/>
          </a:bodyPr>
          <a:lstStyle>
            <a:lvl1pPr>
              <a:defRPr sz="2400">
                <a:latin typeface="+mj-lt"/>
              </a:defRPr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sz="2000"/>
            </a:lvl2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r>
              <a:rPr lang="en-US" altLang="zh-CN" sz="20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Section 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Sub-Section 2.1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8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Sub-Section 2.2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18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Sub-Section 2.3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Section 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78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t="1842" r="333" b="1381"/>
          <a:stretch/>
        </p:blipFill>
        <p:spPr>
          <a:xfrm>
            <a:off x="5600674" y="269081"/>
            <a:ext cx="3140896" cy="7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4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sp>
          <p:nvSpPr>
            <p:cNvPr id="12" name="矩形 11"/>
            <p:cNvSpPr/>
            <p:nvPr/>
          </p:nvSpPr>
          <p:spPr>
            <a:xfrm>
              <a:off x="0" y="199088"/>
              <a:ext cx="9144000" cy="670034"/>
            </a:xfrm>
            <a:prstGeom prst="rect">
              <a:avLst/>
            </a:prstGeom>
            <a:solidFill>
              <a:srgbClr val="333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0"/>
              <a:ext cx="9144000" cy="92236"/>
            </a:xfrm>
            <a:prstGeom prst="rect">
              <a:avLst/>
            </a:prstGeom>
            <a:solidFill>
              <a:srgbClr val="191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92236"/>
              <a:ext cx="9144000" cy="126249"/>
            </a:xfrm>
            <a:prstGeom prst="rect">
              <a:avLst/>
            </a:prstGeom>
            <a:solidFill>
              <a:srgbClr val="262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151204" y="222481"/>
            <a:ext cx="3554021" cy="55244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click to edit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3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B0B27-8A11-4622-ADB7-C0AAADD1B232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A3AD5-3005-4BE0-8706-1EDC3D5AF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33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7" r:id="rId8"/>
    <p:sldLayoutId id="2147483688" r:id="rId9"/>
    <p:sldLayoutId id="2147483683" r:id="rId10"/>
    <p:sldLayoutId id="2147483684" r:id="rId11"/>
    <p:sldLayoutId id="2147483685" r:id="rId12"/>
    <p:sldLayoutId id="2147483686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2.xm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1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28.png"/><Relationship Id="rId7" Type="http://schemas.openxmlformats.org/officeDocument/2006/relationships/image" Target="../media/image71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5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8.png"/><Relationship Id="rId4" Type="http://schemas.openxmlformats.org/officeDocument/2006/relationships/image" Target="../media/image6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3" Type="http://schemas.openxmlformats.org/officeDocument/2006/relationships/image" Target="../media/image640.png"/><Relationship Id="rId7" Type="http://schemas.openxmlformats.org/officeDocument/2006/relationships/image" Target="../media/image68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472.png"/><Relationship Id="rId7" Type="http://schemas.openxmlformats.org/officeDocument/2006/relationships/image" Target="../media/image513.png"/><Relationship Id="rId12" Type="http://schemas.openxmlformats.org/officeDocument/2006/relationships/image" Target="../media/image5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2.png"/><Relationship Id="rId11" Type="http://schemas.openxmlformats.org/officeDocument/2006/relationships/image" Target="../media/image551.png"/><Relationship Id="rId5" Type="http://schemas.openxmlformats.org/officeDocument/2006/relationships/image" Target="../media/image492.png"/><Relationship Id="rId10" Type="http://schemas.openxmlformats.org/officeDocument/2006/relationships/image" Target="../media/image542.png"/><Relationship Id="rId4" Type="http://schemas.openxmlformats.org/officeDocument/2006/relationships/image" Target="../media/image482.PNG"/><Relationship Id="rId9" Type="http://schemas.openxmlformats.org/officeDocument/2006/relationships/image" Target="../media/image5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471.png"/><Relationship Id="rId7" Type="http://schemas.openxmlformats.org/officeDocument/2006/relationships/image" Target="../media/image51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1.png"/><Relationship Id="rId11" Type="http://schemas.openxmlformats.org/officeDocument/2006/relationships/image" Target="../media/image550.png"/><Relationship Id="rId5" Type="http://schemas.openxmlformats.org/officeDocument/2006/relationships/image" Target="../media/image491.png"/><Relationship Id="rId10" Type="http://schemas.openxmlformats.org/officeDocument/2006/relationships/image" Target="../media/image541.png"/><Relationship Id="rId4" Type="http://schemas.openxmlformats.org/officeDocument/2006/relationships/image" Target="../media/image481.png"/><Relationship Id="rId9" Type="http://schemas.openxmlformats.org/officeDocument/2006/relationships/image" Target="../media/image5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22.png"/><Relationship Id="rId4" Type="http://schemas.openxmlformats.org/officeDocument/2006/relationships/image" Target="../media/image8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831.png"/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12" Type="http://schemas.openxmlformats.org/officeDocument/2006/relationships/image" Target="../media/image82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0.PNG"/><Relationship Id="rId11" Type="http://schemas.openxmlformats.org/officeDocument/2006/relationships/image" Target="../media/image811.png"/><Relationship Id="rId5" Type="http://schemas.openxmlformats.org/officeDocument/2006/relationships/image" Target="../media/image760.png"/><Relationship Id="rId10" Type="http://schemas.openxmlformats.org/officeDocument/2006/relationships/image" Target="../media/image801.png"/><Relationship Id="rId4" Type="http://schemas.openxmlformats.org/officeDocument/2006/relationships/image" Target="../media/image750.png"/><Relationship Id="rId9" Type="http://schemas.openxmlformats.org/officeDocument/2006/relationships/image" Target="../media/image7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.png"/><Relationship Id="rId2" Type="http://schemas.openxmlformats.org/officeDocument/2006/relationships/image" Target="../media/image830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11" Type="http://schemas.openxmlformats.org/officeDocument/2006/relationships/image" Target="../media/image92.png"/><Relationship Id="rId5" Type="http://schemas.openxmlformats.org/officeDocument/2006/relationships/image" Target="../media/image860.png"/><Relationship Id="rId15" Type="http://schemas.openxmlformats.org/officeDocument/2006/relationships/image" Target="../media/image96.png"/><Relationship Id="rId10" Type="http://schemas.openxmlformats.org/officeDocument/2006/relationships/image" Target="../media/image91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10.png"/><Relationship Id="rId7" Type="http://schemas.openxmlformats.org/officeDocument/2006/relationships/image" Target="../media/image10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20.png"/><Relationship Id="rId9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5.jpe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4.png"/><Relationship Id="rId4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8.png"/><Relationship Id="rId4" Type="http://schemas.openxmlformats.org/officeDocument/2006/relationships/image" Target="../media/image5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1.png"/><Relationship Id="rId4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1.png"/><Relationship Id="rId4" Type="http://schemas.openxmlformats.org/officeDocument/2006/relationships/image" Target="../media/image5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7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0.png"/><Relationship Id="rId5" Type="http://schemas.openxmlformats.org/officeDocument/2006/relationships/image" Target="../media/image701.png"/><Relationship Id="rId4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842" r="333" b="1381"/>
          <a:stretch/>
        </p:blipFill>
        <p:spPr>
          <a:xfrm>
            <a:off x="5600674" y="269081"/>
            <a:ext cx="3140896" cy="702469"/>
          </a:xfrm>
          <a:prstGeom prst="rect">
            <a:avLst/>
          </a:prstGeom>
        </p:spPr>
      </p:pic>
      <p:sp>
        <p:nvSpPr>
          <p:cNvPr id="4" name="内容占位符 9"/>
          <p:cNvSpPr>
            <a:spLocks noGrp="1"/>
          </p:cNvSpPr>
          <p:nvPr>
            <p:ph sz="quarter" idx="14"/>
          </p:nvPr>
        </p:nvSpPr>
        <p:spPr>
          <a:xfrm>
            <a:off x="1681713" y="3859167"/>
            <a:ext cx="5780574" cy="409575"/>
          </a:xfrm>
        </p:spPr>
        <p:txBody>
          <a:bodyPr>
            <a:noAutofit/>
          </a:bodyPr>
          <a:lstStyle/>
          <a:p>
            <a:r>
              <a:rPr lang="zh-CN" altLang="en-US" sz="2200" b="1" dirty="0">
                <a:cs typeface="+mn-ea"/>
                <a:sym typeface="+mn-lt"/>
              </a:rPr>
              <a:t>谭明奎</a:t>
            </a:r>
            <a:endParaRPr lang="en-US" altLang="zh-CN" sz="2200" b="1" dirty="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4212" y="1824193"/>
            <a:ext cx="8115575" cy="1371600"/>
          </a:xfrm>
          <a:prstGeom prst="rect">
            <a:avLst/>
          </a:prstGeom>
          <a:solidFill>
            <a:srgbClr val="3333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r>
              <a:rPr lang="en-US" altLang="zh-CN" sz="4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Introduction to Convolutional </a:t>
            </a:r>
            <a:r>
              <a:rPr lang="en-US" altLang="zh-CN" sz="440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Neural Networks</a:t>
            </a:r>
            <a:endParaRPr lang="zh-CN" altLang="en-US" sz="4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0" name="内容占位符 11"/>
          <p:cNvSpPr>
            <a:spLocks noGrp="1"/>
          </p:cNvSpPr>
          <p:nvPr>
            <p:ph sz="quarter" idx="16"/>
          </p:nvPr>
        </p:nvSpPr>
        <p:spPr>
          <a:xfrm>
            <a:off x="3152180" y="5815484"/>
            <a:ext cx="2839641" cy="4095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Jan 25, 2018</a:t>
            </a:r>
          </a:p>
        </p:txBody>
      </p:sp>
      <p:sp>
        <p:nvSpPr>
          <p:cNvPr id="21" name="内容占位符 12"/>
          <p:cNvSpPr>
            <a:spLocks noGrp="1"/>
          </p:cNvSpPr>
          <p:nvPr>
            <p:ph sz="quarter" idx="17"/>
          </p:nvPr>
        </p:nvSpPr>
        <p:spPr>
          <a:xfrm>
            <a:off x="1682495" y="4524687"/>
            <a:ext cx="5779010" cy="40957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华南理工大学  软件学院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67567" y="5190207"/>
            <a:ext cx="5608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mingkuitan@scut.edu.cn</a:t>
            </a:r>
          </a:p>
        </p:txBody>
      </p:sp>
    </p:spTree>
    <p:extLst>
      <p:ext uri="{BB962C8B-B14F-4D97-AF65-F5344CB8AC3E}">
        <p14:creationId xmlns:p14="http://schemas.microsoft.com/office/powerpoint/2010/main" val="457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b="1" dirty="0">
                <a:ea typeface="+mj-ea"/>
              </a:rPr>
              <a:t>Deep Learning</a:t>
            </a:r>
            <a:endParaRPr lang="zh-CN" altLang="en-US" b="1" dirty="0"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894" y="1136432"/>
            <a:ext cx="6303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functions can we choose?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04054" y="1695147"/>
            <a:ext cx="7335893" cy="4883385"/>
            <a:chOff x="812622" y="1695147"/>
            <a:chExt cx="7335893" cy="4883385"/>
          </a:xfrm>
        </p:grpSpPr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272" y="1695147"/>
              <a:ext cx="3042141" cy="2415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3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622" y="4261392"/>
              <a:ext cx="3063440" cy="2317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6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8882" y="4411327"/>
              <a:ext cx="3479633" cy="2017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7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5393" y="1721195"/>
              <a:ext cx="3226611" cy="2362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109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Neural Networks</a:t>
            </a:r>
            <a:endParaRPr lang="zh-CN" altLang="en-US" dirty="0"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05" y="2231346"/>
            <a:ext cx="6676190" cy="4076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8277" y="1132152"/>
            <a:ext cx="9112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approximate the function, we can build neural networks: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4554146" cy="5524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Neurons in Human Brains</a:t>
            </a:r>
            <a:endParaRPr lang="zh-CN" altLang="en-US" dirty="0">
              <a:ea typeface="+mj-ea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" y="1932162"/>
            <a:ext cx="4347764" cy="327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536" y="1932162"/>
            <a:ext cx="4820512" cy="32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8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4519129" cy="5524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Power of Neural Networks</a:t>
            </a:r>
            <a:endParaRPr lang="zh-CN" altLang="en-US" dirty="0"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0143" y="4853317"/>
            <a:ext cx="8588681" cy="1447399"/>
            <a:chOff x="612239" y="4643577"/>
            <a:chExt cx="8106510" cy="1250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612239" y="5016648"/>
                  <a:ext cx="8106510" cy="877651"/>
                </a:xfrm>
                <a:prstGeom prst="rect">
                  <a:avLst/>
                </a:prstGeom>
                <a:ln w="28575">
                  <a:solidFill>
                    <a:srgbClr val="0000FF"/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just"/>
                  <a:r>
                    <a:rPr lang="en-US" altLang="zh-CN" sz="2000" dirty="0"/>
                    <a:t>A feed-forward neural network with 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</a:rPr>
                    <a:t>a single hidden layer </a:t>
                  </a:r>
                  <a:r>
                    <a:rPr lang="en-US" altLang="zh-CN" sz="2000" dirty="0"/>
                    <a:t>containing a 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</a:rPr>
                    <a:t>finite number of neurons</a:t>
                  </a:r>
                  <a:r>
                    <a:rPr lang="en-US" altLang="zh-CN" sz="2000" dirty="0"/>
                    <a:t> can approximate continuous functions on compact subsets of</a:t>
                  </a:r>
                  <a14:m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pt-BR" altLang="zh-CN" sz="200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/>
                            </a:rPr>
                            <m:t>𝐑</m:t>
                          </m:r>
                        </m:e>
                        <m:sup>
                          <m:r>
                            <a:rPr lang="pt-BR" altLang="zh-CN" sz="2000" i="1" dirty="0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US" altLang="zh-CN" sz="2000" dirty="0"/>
                    <a:t> under mild assumptions on the 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</a:rPr>
                    <a:t>activation function</a:t>
                  </a: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239" y="5016648"/>
                  <a:ext cx="8106510" cy="877651"/>
                </a:xfrm>
                <a:prstGeom prst="rect">
                  <a:avLst/>
                </a:prstGeom>
                <a:blipFill>
                  <a:blip r:embed="rId3"/>
                  <a:stretch>
                    <a:fillRect l="-636" t="-1744" r="-495" b="-8140"/>
                  </a:stretch>
                </a:blipFill>
                <a:ln w="28575"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>
            <a:xfrm>
              <a:off x="612239" y="4643577"/>
              <a:ext cx="8106510" cy="372337"/>
            </a:xfrm>
            <a:prstGeom prst="rect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zh-CN" sz="2200" dirty="0">
                  <a:solidFill>
                    <a:schemeClr val="bg1"/>
                  </a:solidFill>
                </a:rPr>
                <a:t>Representation Theory (Kurt </a:t>
              </a:r>
              <a:r>
                <a:rPr lang="en-US" altLang="zh-CN" sz="2200" dirty="0" err="1">
                  <a:solidFill>
                    <a:schemeClr val="bg1"/>
                  </a:solidFill>
                </a:rPr>
                <a:t>Hornik</a:t>
              </a:r>
              <a:r>
                <a:rPr lang="en-US" altLang="zh-CN" sz="2200" dirty="0">
                  <a:solidFill>
                    <a:schemeClr val="bg1"/>
                  </a:solidFill>
                </a:rPr>
                <a:t>, 1991)</a:t>
              </a: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43919"/>
            <a:ext cx="4053988" cy="141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290143" y="1411850"/>
            <a:ext cx="4369779" cy="3076330"/>
            <a:chOff x="290143" y="1228970"/>
            <a:chExt cx="4369779" cy="3076330"/>
          </a:xfrm>
        </p:grpSpPr>
        <p:pic>
          <p:nvPicPr>
            <p:cNvPr id="3" name="Picture 2" descr="http://ufldl.stanford.edu/tutorial/images/Network33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43" y="1228970"/>
              <a:ext cx="4369779" cy="307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"/>
            <a:stretch/>
          </p:blipFill>
          <p:spPr bwMode="auto">
            <a:xfrm>
              <a:off x="3232149" y="2178231"/>
              <a:ext cx="712849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4415807" y="3071907"/>
            <a:ext cx="4614070" cy="1016497"/>
            <a:chOff x="4390292" y="1228970"/>
            <a:chExt cx="4614070" cy="1016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617683" y="1228970"/>
                  <a:ext cx="2386679" cy="1016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zh-CN" alt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en-US" sz="22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  <m:sup>
                                <m:r>
                                  <a:rPr lang="zh-CN" altLang="en-US" sz="2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683" y="1228970"/>
                  <a:ext cx="2386679" cy="10164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6"/>
            <p:cNvSpPr txBox="1"/>
            <p:nvPr/>
          </p:nvSpPr>
          <p:spPr>
            <a:xfrm>
              <a:off x="4390292" y="1428364"/>
              <a:ext cx="23771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xmlns="" id="{E497D868-AE96-4687-B624-FBE17F0765EF}"/>
                  </a:ext>
                </a:extLst>
              </p14:cNvPr>
              <p14:cNvContentPartPr/>
              <p14:nvPr/>
            </p14:nvContentPartPr>
            <p14:xfrm>
              <a:off x="4949280" y="2481840"/>
              <a:ext cx="4190400" cy="7804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497D868-AE96-4687-B624-FBE17F0765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9920" y="2472480"/>
                <a:ext cx="4209120" cy="79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2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7421171" cy="5524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From Shallow to Deep Neural Networks</a:t>
            </a:r>
            <a:endParaRPr lang="zh-CN" alt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80463" y="3694664"/>
                <a:ext cx="8598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approximate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can build a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neural network with less parameters:</a:t>
                </a:r>
                <a:endPara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63" y="3694664"/>
                <a:ext cx="8598361" cy="400110"/>
              </a:xfrm>
              <a:prstGeom prst="rect">
                <a:avLst/>
              </a:prstGeom>
              <a:blipFill>
                <a:blip r:embed="rId3"/>
                <a:stretch>
                  <a:fillRect l="-70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65176" y="1268659"/>
            <a:ext cx="8613648" cy="1140976"/>
            <a:chOff x="606667" y="4593802"/>
            <a:chExt cx="8106510" cy="1140976"/>
          </a:xfrm>
        </p:grpSpPr>
        <p:sp>
          <p:nvSpPr>
            <p:cNvPr id="6" name="矩形 5"/>
            <p:cNvSpPr/>
            <p:nvPr/>
          </p:nvSpPr>
          <p:spPr>
            <a:xfrm>
              <a:off x="606667" y="5026892"/>
              <a:ext cx="8106510" cy="707886"/>
            </a:xfrm>
            <a:prstGeom prst="rect">
              <a:avLst/>
            </a:prstGeom>
            <a:ln w="28575">
              <a:solidFill>
                <a:srgbClr val="0000FF"/>
              </a:solidFill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zh-CN" sz="2000" dirty="0"/>
                <a:t>Shallow networks require 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exponentially more neurons </a:t>
              </a:r>
              <a:r>
                <a:rPr lang="en-US" altLang="zh-CN" sz="2000" dirty="0"/>
                <a:t>than a deep network to achieve the same level of accuracy for function approximation</a:t>
              </a: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06667" y="4593802"/>
              <a:ext cx="8106510" cy="430887"/>
            </a:xfrm>
            <a:prstGeom prst="rect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altLang="zh-CN" sz="2200" dirty="0">
                  <a:solidFill>
                    <a:schemeClr val="bg1"/>
                  </a:solidFill>
                </a:rPr>
                <a:t>Function Approximation Theory (</a:t>
              </a:r>
              <a:r>
                <a:rPr lang="en-US" altLang="zh-CN" sz="2200" dirty="0" err="1">
                  <a:solidFill>
                    <a:schemeClr val="bg1"/>
                  </a:solidFill>
                </a:rPr>
                <a:t>Shiyu</a:t>
              </a:r>
              <a:r>
                <a:rPr lang="en-US" altLang="zh-CN" sz="2200" dirty="0">
                  <a:solidFill>
                    <a:schemeClr val="bg1"/>
                  </a:solidFill>
                </a:rPr>
                <a:t> Liang, 2017)</a:t>
              </a:r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744740" y="2664353"/>
            <a:ext cx="2132393" cy="8499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Shallow neural network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508965" y="2664353"/>
            <a:ext cx="2132393" cy="8499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a lot of parameters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6250271" y="2664353"/>
            <a:ext cx="2132393" cy="8499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for training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/>
          <p:cNvCxnSpPr>
            <a:stCxn id="27" idx="3"/>
            <a:endCxn id="30" idx="1"/>
          </p:cNvCxnSpPr>
          <p:nvPr/>
        </p:nvCxnSpPr>
        <p:spPr>
          <a:xfrm>
            <a:off x="2877133" y="3089325"/>
            <a:ext cx="6318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0" idx="3"/>
            <a:endCxn id="33" idx="1"/>
          </p:cNvCxnSpPr>
          <p:nvPr/>
        </p:nvCxnSpPr>
        <p:spPr>
          <a:xfrm>
            <a:off x="5641358" y="3089325"/>
            <a:ext cx="6089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1177243" y="4221852"/>
            <a:ext cx="2235612" cy="2365126"/>
            <a:chOff x="921211" y="4038228"/>
            <a:chExt cx="2235612" cy="23651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1127870" y="4540157"/>
                  <a:ext cx="18222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870" y="4540157"/>
                  <a:ext cx="182229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41" t="-2222" r="-4348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921211" y="4977185"/>
                  <a:ext cx="2235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11" y="4977185"/>
                  <a:ext cx="22356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90" t="-4444" r="-3542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1254764" y="5689328"/>
                  <a:ext cx="1568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764" y="5689328"/>
                  <a:ext cx="15685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56" t="-2174" r="-5447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1843290" y="5194757"/>
                  <a:ext cx="391454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00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290" y="5194757"/>
                  <a:ext cx="391454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1684177" y="4038228"/>
                  <a:ext cx="7096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4177" y="4038228"/>
                  <a:ext cx="70968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1685074" y="6126355"/>
                  <a:ext cx="7078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074" y="6126355"/>
                  <a:ext cx="70788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4274" r="-2564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00026" y="4034992"/>
            <a:ext cx="638138" cy="2738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813302" y="5050472"/>
                <a:ext cx="104532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02" y="5050472"/>
                <a:ext cx="1045323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4793200" y="5250527"/>
                <a:ext cx="32625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⋯∘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200" y="5250527"/>
                <a:ext cx="3262560" cy="307777"/>
              </a:xfrm>
              <a:prstGeom prst="rect">
                <a:avLst/>
              </a:prstGeom>
              <a:blipFill>
                <a:blip r:embed="rId12"/>
                <a:stretch>
                  <a:fillRect l="-1308" t="-1961" r="-243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xmlns="" id="{1DFF3DD3-4717-4BAD-9DAD-AE02193A1452}"/>
                  </a:ext>
                </a:extLst>
              </p14:cNvPr>
              <p14:cNvContentPartPr/>
              <p14:nvPr/>
            </p14:nvContentPartPr>
            <p14:xfrm>
              <a:off x="645840" y="5284800"/>
              <a:ext cx="2336400" cy="943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DFF3DD3-4717-4BAD-9DAD-AE02193A14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6480" y="5275440"/>
                <a:ext cx="2355120" cy="9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79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1793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1267206"/>
            <a:ext cx="7886700" cy="498729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Recognition Methods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Propagation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Deep Learning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Labeling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Parsing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Models</a:t>
            </a:r>
          </a:p>
        </p:txBody>
      </p:sp>
    </p:spTree>
    <p:extLst>
      <p:ext uri="{BB962C8B-B14F-4D97-AF65-F5344CB8AC3E}">
        <p14:creationId xmlns:p14="http://schemas.microsoft.com/office/powerpoint/2010/main" val="76922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61648" y="153525"/>
            <a:ext cx="9144000" cy="7051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/>
              <a:t>From Neural Networks to Convolutional Neural Networks </a:t>
            </a:r>
            <a:endParaRPr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8" y="4471115"/>
            <a:ext cx="1823437" cy="1110313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827802"/>
              </p:ext>
            </p:extLst>
          </p:nvPr>
        </p:nvGraphicFramePr>
        <p:xfrm>
          <a:off x="7114380" y="4109288"/>
          <a:ext cx="913030" cy="189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0" name="Equation" r:id="rId4" imgW="190500" imgH="457200" progId="Equation.DSMT4">
                  <p:embed/>
                </p:oleObj>
              </mc:Choice>
              <mc:Fallback>
                <p:oleObj name="Equation" r:id="rId4" imgW="190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4380" y="4109288"/>
                        <a:ext cx="913030" cy="1893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50035" y="4551905"/>
            <a:ext cx="75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50035" y="5143773"/>
            <a:ext cx="75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0035" y="5662218"/>
            <a:ext cx="75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9519" y="4492704"/>
            <a:ext cx="7540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6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62401" y="4066614"/>
            <a:ext cx="75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605053" y="4072573"/>
            <a:ext cx="3938253" cy="1803325"/>
            <a:chOff x="1764052" y="2755523"/>
            <a:chExt cx="3938253" cy="1803325"/>
          </a:xfrm>
        </p:grpSpPr>
        <p:sp>
          <p:nvSpPr>
            <p:cNvPr id="17" name="矩形 16"/>
            <p:cNvSpPr/>
            <p:nvPr/>
          </p:nvSpPr>
          <p:spPr>
            <a:xfrm>
              <a:off x="1764052" y="2755523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893175" y="2896278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022299" y="3037033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151422" y="3177788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585137" y="3155075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693063" y="3269961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800988" y="3384847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908913" y="3499733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739255" y="3262533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816090" y="3347399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892924" y="3432265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969759" y="3517131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046593" y="3601997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123428" y="3686862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200263" y="3771728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277097" y="3856594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367058" y="3922200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430767" y="4026326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507602" y="4111193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>
              <a:stCxn id="40" idx="0"/>
            </p:cNvCxnSpPr>
            <p:nvPr/>
          </p:nvCxnSpPr>
          <p:spPr>
            <a:xfrm flipH="1" flipV="1">
              <a:off x="4060258" y="3675859"/>
              <a:ext cx="1544696" cy="5117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40" idx="2"/>
            </p:cNvCxnSpPr>
            <p:nvPr/>
          </p:nvCxnSpPr>
          <p:spPr>
            <a:xfrm flipH="1" flipV="1">
              <a:off x="4290494" y="4115446"/>
              <a:ext cx="1314460" cy="15144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452584" y="4166283"/>
              <a:ext cx="242213" cy="249950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023673" y="4142537"/>
              <a:ext cx="109062" cy="112546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566536" y="4187604"/>
              <a:ext cx="76835" cy="79289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/>
            <p:cNvCxnSpPr/>
            <p:nvPr/>
          </p:nvCxnSpPr>
          <p:spPr>
            <a:xfrm flipV="1">
              <a:off x="2691454" y="4133242"/>
              <a:ext cx="1332220" cy="3304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2699742" y="4264378"/>
              <a:ext cx="1322355" cy="14879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4038177" y="3672536"/>
              <a:ext cx="162503" cy="167693"/>
              <a:chOff x="6080422" y="2838192"/>
              <a:chExt cx="226959" cy="226959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56" name="矩形 55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7" name="直接连接符 56"/>
              <p:cNvCxnSpPr>
                <a:stCxn id="56" idx="1"/>
                <a:endCxn id="56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56" idx="0"/>
                <a:endCxn id="56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4112058" y="3764026"/>
              <a:ext cx="162503" cy="167693"/>
              <a:chOff x="6080422" y="2838192"/>
              <a:chExt cx="226959" cy="226959"/>
            </a:xfrm>
            <a:solidFill>
              <a:srgbClr val="FFFF00"/>
            </a:solidFill>
          </p:grpSpPr>
          <p:sp>
            <p:nvSpPr>
              <p:cNvPr id="53" name="矩形 52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4" name="直接连接符 53"/>
              <p:cNvCxnSpPr>
                <a:stCxn id="53" idx="1"/>
                <a:endCxn id="53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53" idx="0"/>
                <a:endCxn id="53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/>
            <p:cNvGrpSpPr/>
            <p:nvPr/>
          </p:nvGrpSpPr>
          <p:grpSpPr>
            <a:xfrm>
              <a:off x="4185939" y="3855515"/>
              <a:ext cx="162503" cy="167693"/>
              <a:chOff x="6080422" y="2838192"/>
              <a:chExt cx="226959" cy="226959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50" name="矩形 49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0"/>
              <p:cNvCxnSpPr>
                <a:stCxn id="50" idx="1"/>
                <a:endCxn id="50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50" idx="0"/>
                <a:endCxn id="50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4259819" y="3947005"/>
              <a:ext cx="162503" cy="167693"/>
              <a:chOff x="6080422" y="2838192"/>
              <a:chExt cx="226959" cy="226959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连接符 47"/>
              <p:cNvCxnSpPr>
                <a:stCxn id="47" idx="1"/>
                <a:endCxn id="47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47" idx="0"/>
                <a:endCxn id="47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文本框 61"/>
          <p:cNvSpPr txBox="1"/>
          <p:nvPr/>
        </p:nvSpPr>
        <p:spPr>
          <a:xfrm>
            <a:off x="2179972" y="6006628"/>
            <a:ext cx="47964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/>
              <a:t>Convolutional Neural Network</a:t>
            </a:r>
            <a:endParaRPr lang="zh-CN" altLang="en-US" sz="2500" dirty="0"/>
          </a:p>
        </p:txBody>
      </p:sp>
      <p:grpSp>
        <p:nvGrpSpPr>
          <p:cNvPr id="3" name="组合 2"/>
          <p:cNvGrpSpPr/>
          <p:nvPr/>
        </p:nvGrpSpPr>
        <p:grpSpPr>
          <a:xfrm>
            <a:off x="3105923" y="1033898"/>
            <a:ext cx="3437383" cy="2309577"/>
            <a:chOff x="3105923" y="1033898"/>
            <a:chExt cx="3437383" cy="2309577"/>
          </a:xfrm>
        </p:grpSpPr>
        <p:sp>
          <p:nvSpPr>
            <p:cNvPr id="63" name="椭圆 62"/>
            <p:cNvSpPr/>
            <p:nvPr/>
          </p:nvSpPr>
          <p:spPr>
            <a:xfrm>
              <a:off x="3105923" y="1275343"/>
              <a:ext cx="240275" cy="2414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3105923" y="1792376"/>
              <a:ext cx="240275" cy="2414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105923" y="2309409"/>
              <a:ext cx="240275" cy="2414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3105923" y="2826443"/>
              <a:ext cx="240275" cy="2414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794036" y="1550932"/>
              <a:ext cx="240275" cy="2414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794036" y="2067965"/>
              <a:ext cx="240275" cy="2414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4794036" y="2584998"/>
              <a:ext cx="240275" cy="2414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794036" y="3102031"/>
              <a:ext cx="240275" cy="2414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036" y="1033898"/>
              <a:ext cx="240275" cy="2414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6303031" y="2068087"/>
              <a:ext cx="240275" cy="24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箭头连接符 72"/>
            <p:cNvCxnSpPr>
              <a:stCxn id="63" idx="6"/>
              <a:endCxn id="71" idx="2"/>
            </p:cNvCxnSpPr>
            <p:nvPr/>
          </p:nvCxnSpPr>
          <p:spPr>
            <a:xfrm flipV="1">
              <a:off x="3346198" y="1154620"/>
              <a:ext cx="1447838" cy="241445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>
              <a:stCxn id="63" idx="6"/>
              <a:endCxn id="67" idx="2"/>
            </p:cNvCxnSpPr>
            <p:nvPr/>
          </p:nvCxnSpPr>
          <p:spPr>
            <a:xfrm>
              <a:off x="3346198" y="1396065"/>
              <a:ext cx="1447838" cy="275589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stCxn id="63" idx="6"/>
              <a:endCxn id="68" idx="2"/>
            </p:cNvCxnSpPr>
            <p:nvPr/>
          </p:nvCxnSpPr>
          <p:spPr>
            <a:xfrm>
              <a:off x="3346198" y="1396065"/>
              <a:ext cx="1447838" cy="79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3" idx="6"/>
              <a:endCxn id="69" idx="2"/>
            </p:cNvCxnSpPr>
            <p:nvPr/>
          </p:nvCxnSpPr>
          <p:spPr>
            <a:xfrm>
              <a:off x="3346198" y="1396065"/>
              <a:ext cx="1447838" cy="1309655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>
              <a:stCxn id="63" idx="6"/>
              <a:endCxn id="70" idx="2"/>
            </p:cNvCxnSpPr>
            <p:nvPr/>
          </p:nvCxnSpPr>
          <p:spPr>
            <a:xfrm>
              <a:off x="3346198" y="1396065"/>
              <a:ext cx="1447838" cy="18266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64" idx="6"/>
              <a:endCxn id="71" idx="2"/>
            </p:cNvCxnSpPr>
            <p:nvPr/>
          </p:nvCxnSpPr>
          <p:spPr>
            <a:xfrm flipV="1">
              <a:off x="3346198" y="1154620"/>
              <a:ext cx="1447838" cy="75847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64" idx="6"/>
              <a:endCxn id="67" idx="2"/>
            </p:cNvCxnSpPr>
            <p:nvPr/>
          </p:nvCxnSpPr>
          <p:spPr>
            <a:xfrm flipV="1">
              <a:off x="3346198" y="1671654"/>
              <a:ext cx="1447838" cy="24144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64" idx="6"/>
              <a:endCxn id="68" idx="2"/>
            </p:cNvCxnSpPr>
            <p:nvPr/>
          </p:nvCxnSpPr>
          <p:spPr>
            <a:xfrm>
              <a:off x="3346198" y="1913098"/>
              <a:ext cx="1447838" cy="275589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64" idx="6"/>
              <a:endCxn id="69" idx="2"/>
            </p:cNvCxnSpPr>
            <p:nvPr/>
          </p:nvCxnSpPr>
          <p:spPr>
            <a:xfrm>
              <a:off x="3346198" y="1913098"/>
              <a:ext cx="1447838" cy="79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64" idx="6"/>
              <a:endCxn id="70" idx="2"/>
            </p:cNvCxnSpPr>
            <p:nvPr/>
          </p:nvCxnSpPr>
          <p:spPr>
            <a:xfrm>
              <a:off x="3346198" y="1913098"/>
              <a:ext cx="1447838" cy="1309655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65" idx="6"/>
              <a:endCxn id="71" idx="2"/>
            </p:cNvCxnSpPr>
            <p:nvPr/>
          </p:nvCxnSpPr>
          <p:spPr>
            <a:xfrm flipV="1">
              <a:off x="3346198" y="1154620"/>
              <a:ext cx="1447838" cy="127551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65" idx="6"/>
              <a:endCxn id="67" idx="2"/>
            </p:cNvCxnSpPr>
            <p:nvPr/>
          </p:nvCxnSpPr>
          <p:spPr>
            <a:xfrm flipV="1">
              <a:off x="3346198" y="1671654"/>
              <a:ext cx="1447838" cy="75847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65" idx="6"/>
              <a:endCxn id="68" idx="2"/>
            </p:cNvCxnSpPr>
            <p:nvPr/>
          </p:nvCxnSpPr>
          <p:spPr>
            <a:xfrm flipV="1">
              <a:off x="3346198" y="2188687"/>
              <a:ext cx="1447838" cy="24144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65" idx="6"/>
              <a:endCxn id="69" idx="2"/>
            </p:cNvCxnSpPr>
            <p:nvPr/>
          </p:nvCxnSpPr>
          <p:spPr>
            <a:xfrm>
              <a:off x="3346198" y="2430131"/>
              <a:ext cx="1447838" cy="275589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65" idx="6"/>
              <a:endCxn id="70" idx="2"/>
            </p:cNvCxnSpPr>
            <p:nvPr/>
          </p:nvCxnSpPr>
          <p:spPr>
            <a:xfrm>
              <a:off x="3346198" y="2430131"/>
              <a:ext cx="1447838" cy="792622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66" idx="6"/>
              <a:endCxn id="71" idx="2"/>
            </p:cNvCxnSpPr>
            <p:nvPr/>
          </p:nvCxnSpPr>
          <p:spPr>
            <a:xfrm flipV="1">
              <a:off x="3346198" y="1154620"/>
              <a:ext cx="1447838" cy="1792545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>
              <a:stCxn id="66" idx="6"/>
              <a:endCxn id="67" idx="2"/>
            </p:cNvCxnSpPr>
            <p:nvPr/>
          </p:nvCxnSpPr>
          <p:spPr>
            <a:xfrm flipV="1">
              <a:off x="3346198" y="1671654"/>
              <a:ext cx="1447838" cy="1275511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66" idx="6"/>
              <a:endCxn id="68" idx="2"/>
            </p:cNvCxnSpPr>
            <p:nvPr/>
          </p:nvCxnSpPr>
          <p:spPr>
            <a:xfrm flipV="1">
              <a:off x="3346198" y="2188687"/>
              <a:ext cx="1447838" cy="75847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66" idx="6"/>
              <a:endCxn id="69" idx="2"/>
            </p:cNvCxnSpPr>
            <p:nvPr/>
          </p:nvCxnSpPr>
          <p:spPr>
            <a:xfrm flipV="1">
              <a:off x="3346198" y="2705720"/>
              <a:ext cx="1447838" cy="241445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66" idx="6"/>
              <a:endCxn id="70" idx="2"/>
            </p:cNvCxnSpPr>
            <p:nvPr/>
          </p:nvCxnSpPr>
          <p:spPr>
            <a:xfrm>
              <a:off x="3346198" y="2947165"/>
              <a:ext cx="1447838" cy="275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71" idx="6"/>
              <a:endCxn id="72" idx="2"/>
            </p:cNvCxnSpPr>
            <p:nvPr/>
          </p:nvCxnSpPr>
          <p:spPr>
            <a:xfrm>
              <a:off x="5034311" y="1154620"/>
              <a:ext cx="1268720" cy="103406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67" idx="6"/>
              <a:endCxn id="72" idx="2"/>
            </p:cNvCxnSpPr>
            <p:nvPr/>
          </p:nvCxnSpPr>
          <p:spPr>
            <a:xfrm>
              <a:off x="5034311" y="1671654"/>
              <a:ext cx="1268720" cy="517033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68" idx="6"/>
              <a:endCxn id="72" idx="2"/>
            </p:cNvCxnSpPr>
            <p:nvPr/>
          </p:nvCxnSpPr>
          <p:spPr>
            <a:xfrm>
              <a:off x="5034311" y="2188687"/>
              <a:ext cx="12687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>
              <a:stCxn id="69" idx="6"/>
              <a:endCxn id="72" idx="2"/>
            </p:cNvCxnSpPr>
            <p:nvPr/>
          </p:nvCxnSpPr>
          <p:spPr>
            <a:xfrm flipV="1">
              <a:off x="5034311" y="2188687"/>
              <a:ext cx="1268720" cy="517033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stCxn id="70" idx="6"/>
              <a:endCxn id="72" idx="2"/>
            </p:cNvCxnSpPr>
            <p:nvPr/>
          </p:nvCxnSpPr>
          <p:spPr>
            <a:xfrm flipV="1">
              <a:off x="5034311" y="2188687"/>
              <a:ext cx="1268720" cy="1034066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直接箭头连接符 222"/>
          <p:cNvCxnSpPr/>
          <p:nvPr/>
        </p:nvCxnSpPr>
        <p:spPr>
          <a:xfrm>
            <a:off x="1959836" y="5049851"/>
            <a:ext cx="5345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/>
          <p:cNvCxnSpPr/>
          <p:nvPr/>
        </p:nvCxnSpPr>
        <p:spPr>
          <a:xfrm>
            <a:off x="6665556" y="5049851"/>
            <a:ext cx="5345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矩形 224"/>
          <p:cNvSpPr/>
          <p:nvPr/>
        </p:nvSpPr>
        <p:spPr>
          <a:xfrm>
            <a:off x="2533650" y="3814031"/>
            <a:ext cx="4089057" cy="27908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8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8" y="1593893"/>
            <a:ext cx="1823437" cy="1110313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229" name="直接箭头连接符 228"/>
          <p:cNvCxnSpPr/>
          <p:nvPr/>
        </p:nvCxnSpPr>
        <p:spPr>
          <a:xfrm>
            <a:off x="1999124" y="2172629"/>
            <a:ext cx="993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/>
          <p:cNvCxnSpPr/>
          <p:nvPr/>
        </p:nvCxnSpPr>
        <p:spPr>
          <a:xfrm>
            <a:off x="6579854" y="2188687"/>
            <a:ext cx="5345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文本框 231"/>
          <p:cNvSpPr txBox="1"/>
          <p:nvPr/>
        </p:nvSpPr>
        <p:spPr>
          <a:xfrm>
            <a:off x="7114380" y="1977813"/>
            <a:ext cx="1005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 rot="5400000">
                <a:off x="3971335" y="3137075"/>
                <a:ext cx="104532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971335" y="3137075"/>
                <a:ext cx="104532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1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Basic Structure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06" y="1351909"/>
            <a:ext cx="4375238" cy="52774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70006" y="1230923"/>
            <a:ext cx="4375238" cy="4213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37624" y="2061904"/>
            <a:ext cx="2538943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extractor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>
            <a:stCxn id="2" idx="3"/>
            <a:endCxn id="3" idx="1"/>
          </p:cNvCxnSpPr>
          <p:nvPr/>
        </p:nvCxnSpPr>
        <p:spPr>
          <a:xfrm flipV="1">
            <a:off x="6045244" y="2292737"/>
            <a:ext cx="292380" cy="10447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5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1793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1267206"/>
            <a:ext cx="7886700" cy="498729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Recognition Methods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Propagation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Deep Learning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Labeling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Parsing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Models</a:t>
            </a:r>
          </a:p>
        </p:txBody>
      </p:sp>
    </p:spTree>
    <p:extLst>
      <p:ext uri="{BB962C8B-B14F-4D97-AF65-F5344CB8AC3E}">
        <p14:creationId xmlns:p14="http://schemas.microsoft.com/office/powerpoint/2010/main" val="405030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Basic Structure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06" y="1351909"/>
            <a:ext cx="4375238" cy="52774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26192" y="4580467"/>
            <a:ext cx="3462866" cy="86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214532" y="4585296"/>
            <a:ext cx="2538943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extractor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>
            <a:stCxn id="2" idx="3"/>
            <a:endCxn id="3" idx="1"/>
          </p:cNvCxnSpPr>
          <p:nvPr/>
        </p:nvCxnSpPr>
        <p:spPr>
          <a:xfrm flipV="1">
            <a:off x="5589058" y="4816129"/>
            <a:ext cx="625474" cy="1961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3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65735" y="125226"/>
            <a:ext cx="3747504" cy="36512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个人简介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90299"/>
              </p:ext>
            </p:extLst>
          </p:nvPr>
        </p:nvGraphicFramePr>
        <p:xfrm>
          <a:off x="527443" y="1066557"/>
          <a:ext cx="6943429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8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47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2002.09-2006.06</a:t>
                      </a:r>
                      <a:endParaRPr lang="zh-CN" altLang="en-US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湖南大学</a:t>
                      </a:r>
                      <a:endParaRPr lang="en-US" altLang="zh-CN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环境工程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学   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52101"/>
              </p:ext>
            </p:extLst>
          </p:nvPr>
        </p:nvGraphicFramePr>
        <p:xfrm>
          <a:off x="527443" y="1945747"/>
          <a:ext cx="6952954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8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4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2006.09-2009.06</a:t>
                      </a:r>
                      <a:endParaRPr lang="zh-CN" altLang="en-US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湖南大学</a:t>
                      </a:r>
                      <a:endParaRPr lang="en-US" altLang="zh-CN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模式识别与智能系统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硕   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46463"/>
              </p:ext>
            </p:extLst>
          </p:nvPr>
        </p:nvGraphicFramePr>
        <p:xfrm>
          <a:off x="527443" y="2824937"/>
          <a:ext cx="6952954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8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4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2010.01-2014.10</a:t>
                      </a:r>
                      <a:endParaRPr lang="zh-CN" altLang="en-US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新加坡南洋理工大学（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全额奖学金</a:t>
                      </a:r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）</a:t>
                      </a:r>
                      <a:endParaRPr lang="en-US" altLang="zh-CN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计算机科学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博   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486761" y="1902392"/>
            <a:ext cx="8122048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86761" y="2781582"/>
            <a:ext cx="8122048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86761" y="3660773"/>
            <a:ext cx="81216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958116"/>
              </p:ext>
            </p:extLst>
          </p:nvPr>
        </p:nvGraphicFramePr>
        <p:xfrm>
          <a:off x="527443" y="4218196"/>
          <a:ext cx="6952954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8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4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2013.09-2014.05</a:t>
                      </a:r>
                      <a:endParaRPr lang="zh-CN" altLang="en-US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新加坡南洋理工大学</a:t>
                      </a:r>
                      <a:endParaRPr lang="en-US" altLang="zh-CN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机器学习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助理研究员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(Research Associate)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29" name="直接连接符 28"/>
          <p:cNvCxnSpPr/>
          <p:nvPr/>
        </p:nvCxnSpPr>
        <p:spPr>
          <a:xfrm>
            <a:off x="477236" y="5040002"/>
            <a:ext cx="81216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43517"/>
              </p:ext>
            </p:extLst>
          </p:nvPr>
        </p:nvGraphicFramePr>
        <p:xfrm>
          <a:off x="527443" y="5069328"/>
          <a:ext cx="8245082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24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26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2014.06-2016.09</a:t>
                      </a:r>
                      <a:endParaRPr lang="zh-CN" altLang="en-US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澳大利亚阿德莱德大学</a:t>
                      </a:r>
                      <a:endParaRPr lang="en-US" altLang="zh-CN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机器视觉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高级助理研究员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(Senior Research Associate)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33" name="直接连接符 32"/>
          <p:cNvCxnSpPr/>
          <p:nvPr/>
        </p:nvCxnSpPr>
        <p:spPr>
          <a:xfrm>
            <a:off x="452268" y="5891134"/>
            <a:ext cx="81216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767609"/>
              </p:ext>
            </p:extLst>
          </p:nvPr>
        </p:nvGraphicFramePr>
        <p:xfrm>
          <a:off x="527443" y="5920460"/>
          <a:ext cx="8245082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64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685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2016.09-</a:t>
                      </a:r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至今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华南理工大学</a:t>
                      </a:r>
                      <a:r>
                        <a:rPr lang="en-US" altLang="zh-CN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入选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13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批中组部青年千人计划</a:t>
                      </a:r>
                      <a:r>
                        <a:rPr lang="en-US" altLang="zh-CN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教授、博士生导师</a:t>
                      </a:r>
                      <a:endParaRPr lang="en-US" altLang="zh-CN" sz="2000" b="1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37" name="直接连接符 36"/>
          <p:cNvCxnSpPr/>
          <p:nvPr/>
        </p:nvCxnSpPr>
        <p:spPr>
          <a:xfrm>
            <a:off x="417775" y="6742266"/>
            <a:ext cx="8121600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65735" y="641207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FF"/>
                </a:solidFill>
                <a:cs typeface="+mn-ea"/>
                <a:sym typeface="+mn-lt"/>
              </a:rPr>
              <a:t>主要教育经历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65735" y="3781190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FF"/>
                </a:solidFill>
                <a:cs typeface="+mn-ea"/>
                <a:sym typeface="+mn-lt"/>
              </a:rPr>
              <a:t>科研工作经历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0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153">
        <p:fade/>
      </p:transition>
    </mc:Choice>
    <mc:Fallback xmlns="">
      <p:transition spd="med" advTm="331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Convolution Operation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033395" y="3789673"/>
                <a:ext cx="5090047" cy="889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395" y="3789673"/>
                <a:ext cx="5090047" cy="8891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11" y="4759075"/>
            <a:ext cx="5894747" cy="18515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175" y="1263965"/>
            <a:ext cx="8667750" cy="2336537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signal processing, convolution is a method of combining two signal sources in such a manner:</a:t>
            </a:r>
          </a:p>
          <a:p>
            <a:pPr marL="800100" lvl="1" indent="-342900">
              <a:lnSpc>
                <a:spcPts val="35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Emphasizing common frequencies</a:t>
            </a:r>
          </a:p>
          <a:p>
            <a:pPr marL="800100" lvl="1" indent="-342900">
              <a:lnSpc>
                <a:spcPts val="35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Diminishing different frequencies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 specific filter across the audio signal </a:t>
            </a:r>
          </a:p>
        </p:txBody>
      </p:sp>
    </p:spTree>
    <p:extLst>
      <p:ext uri="{BB962C8B-B14F-4D97-AF65-F5344CB8AC3E}">
        <p14:creationId xmlns:p14="http://schemas.microsoft.com/office/powerpoint/2010/main" val="52381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Why Convolutional Layer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069759" y="1244317"/>
            <a:ext cx="3936508" cy="4845806"/>
            <a:chOff x="594106" y="1555114"/>
            <a:chExt cx="3936508" cy="48458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06" y="1555114"/>
              <a:ext cx="3936508" cy="450793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966612" y="5877700"/>
              <a:ext cx="795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52799" y="5877700"/>
              <a:ext cx="795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72561" y="2153042"/>
            <a:ext cx="4797198" cy="2785378"/>
            <a:chOff x="1248973" y="2151562"/>
            <a:chExt cx="3609904" cy="34502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248973" y="2151562"/>
                  <a:ext cx="3609904" cy="3450242"/>
                </a:xfrm>
                <a:prstGeom prst="rect">
                  <a:avLst/>
                </a:prstGeom>
                <a:noFill/>
                <a:ln w="28575">
                  <a:solidFill>
                    <a:srgbClr val="0000FF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ts val="3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Fully Connected Neural Networks</a:t>
                  </a:r>
                </a:p>
                <a:p>
                  <a:pPr marL="342900" indent="-342900">
                    <a:lnSpc>
                      <a:spcPts val="3000"/>
                    </a:lnSpc>
                    <a:buFont typeface="Wingdings" panose="05000000000000000000" pitchFamily="2" charset="2"/>
                    <a:buChar char="Ø"/>
                  </a:pP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ts val="3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connections</a:t>
                  </a:r>
                </a:p>
                <a:p>
                  <a:pPr marL="342900" indent="-342900">
                    <a:lnSpc>
                      <a:spcPts val="3000"/>
                    </a:lnSpc>
                    <a:buFont typeface="Wingdings" panose="05000000000000000000" pitchFamily="2" charset="2"/>
                    <a:buChar char="Ø"/>
                  </a:pP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ts val="3000"/>
                    </a:lnSpc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sz="2400" b="1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/>
                        </a:rPr>
                        <m:t>and</m:t>
                      </m:r>
                      <m:r>
                        <a:rPr lang="en-US" altLang="zh-CN" sz="2400" b="1" i="1" smtClean="0">
                          <a:latin typeface="Cambria Math"/>
                        </a:rPr>
                        <m:t> 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a14:m>
                  <a:r>
                    <a:rPr lang="zh-CN" altLang="en-US" sz="2400" b="1" dirty="0"/>
                    <a:t> </a:t>
                  </a:r>
                  <a:r>
                    <a:rPr lang="en-US" altLang="zh-CN" sz="2400" dirty="0"/>
                    <a:t>can be very large</a:t>
                  </a:r>
                  <a:endParaRPr lang="zh-CN" altLang="en-US" sz="2400" dirty="0"/>
                </a:p>
                <a:p>
                  <a:pPr marL="342900" indent="-342900">
                    <a:lnSpc>
                      <a:spcPts val="3000"/>
                    </a:lnSpc>
                    <a:buFont typeface="Wingdings" panose="05000000000000000000" pitchFamily="2" charset="2"/>
                    <a:buChar char="Ø"/>
                  </a:pP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973" y="2151562"/>
                  <a:ext cx="3609904" cy="345024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515" t="-1515"/>
                  </a:stretch>
                </a:blipFill>
                <a:ln w="28575">
                  <a:solidFill>
                    <a:srgbClr val="0000FF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1534284" y="3138124"/>
                  <a:ext cx="832309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a14:m>
                  <a:r>
                    <a:rPr lang="zh-CN" altLang="en-US" sz="2000" b="1" dirty="0"/>
                    <a:t> </a:t>
                  </a: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4284" y="3138124"/>
                  <a:ext cx="832309" cy="40010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本框 11"/>
          <p:cNvSpPr txBox="1"/>
          <p:nvPr/>
        </p:nvSpPr>
        <p:spPr>
          <a:xfrm>
            <a:off x="2233665" y="5397625"/>
            <a:ext cx="3243943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many connections 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>
            <a:endCxn id="13" idx="0"/>
          </p:cNvCxnSpPr>
          <p:nvPr/>
        </p:nvCxnSpPr>
        <p:spPr>
          <a:xfrm flipH="1">
            <a:off x="3855637" y="4541192"/>
            <a:ext cx="2119730" cy="8564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6221021" cy="5524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Too Many Connections and Parameters</a:t>
            </a:r>
            <a:endParaRPr lang="zh-CN" altLang="en-US" dirty="0">
              <a:ea typeface="+mj-ea"/>
            </a:endParaRPr>
          </a:p>
        </p:txBody>
      </p:sp>
      <p:sp>
        <p:nvSpPr>
          <p:cNvPr id="3" name="object 10"/>
          <p:cNvSpPr/>
          <p:nvPr/>
        </p:nvSpPr>
        <p:spPr>
          <a:xfrm>
            <a:off x="278190" y="1704974"/>
            <a:ext cx="2991286" cy="3480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332187"/>
              </p:ext>
            </p:extLst>
          </p:nvPr>
        </p:nvGraphicFramePr>
        <p:xfrm>
          <a:off x="3637188" y="1965793"/>
          <a:ext cx="5268687" cy="2780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07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205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578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Size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#hidden units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#Connections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3x3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32x32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224x224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50176n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40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1000x1000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609554" y="4061366"/>
                <a:ext cx="8290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n</a:t>
                </a:r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554" y="4061366"/>
                <a:ext cx="829010" cy="461665"/>
              </a:xfrm>
              <a:prstGeom prst="rect">
                <a:avLst/>
              </a:prstGeom>
              <a:blipFill>
                <a:blip r:embed="rId3"/>
                <a:stretch>
                  <a:fillRect l="-1471" t="-10526" r="-1029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11"/>
          <p:cNvSpPr txBox="1"/>
          <p:nvPr/>
        </p:nvSpPr>
        <p:spPr>
          <a:xfrm>
            <a:off x="3811360" y="5478026"/>
            <a:ext cx="3243943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many parameters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>
            <a:endCxn id="6" idx="0"/>
          </p:cNvCxnSpPr>
          <p:nvPr/>
        </p:nvCxnSpPr>
        <p:spPr>
          <a:xfrm flipH="1">
            <a:off x="5433332" y="4580181"/>
            <a:ext cx="2367644" cy="8978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637188" y="4073130"/>
            <a:ext cx="5268687" cy="402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9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7440221" cy="5524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From Full Connections to Local Connections</a:t>
            </a:r>
            <a:endParaRPr lang="zh-CN" altLang="en-US" dirty="0">
              <a:ea typeface="+mj-ea"/>
            </a:endParaRPr>
          </a:p>
        </p:txBody>
      </p:sp>
      <p:sp>
        <p:nvSpPr>
          <p:cNvPr id="3" name="object 9"/>
          <p:cNvSpPr/>
          <p:nvPr/>
        </p:nvSpPr>
        <p:spPr>
          <a:xfrm>
            <a:off x="5184389" y="1339204"/>
            <a:ext cx="3274363" cy="3446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10"/>
          <p:cNvSpPr/>
          <p:nvPr/>
        </p:nvSpPr>
        <p:spPr>
          <a:xfrm>
            <a:off x="471350" y="1253353"/>
            <a:ext cx="3480755" cy="3464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337684" y="4691701"/>
            <a:ext cx="383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connections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4887459" y="4691701"/>
            <a:ext cx="383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connections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012002" y="3000319"/>
                <a:ext cx="91602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5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02" y="3000319"/>
                <a:ext cx="91602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1080" y="5263180"/>
                <a:ext cx="402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1000×1000×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connections</a:t>
                </a:r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80" y="5263180"/>
                <a:ext cx="4021294" cy="461665"/>
              </a:xfrm>
              <a:prstGeom prst="rect">
                <a:avLst/>
              </a:prstGeom>
              <a:blipFill>
                <a:blip r:embed="rId5"/>
                <a:stretch>
                  <a:fillRect l="-455" t="-10526" r="-1061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4"/>
          <p:cNvSpPr txBox="1"/>
          <p:nvPr/>
        </p:nvSpPr>
        <p:spPr>
          <a:xfrm>
            <a:off x="1755712" y="5830804"/>
            <a:ext cx="5645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the number of parameters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0371" y="1253354"/>
            <a:ext cx="3922713" cy="4471491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9185" y="1253354"/>
            <a:ext cx="4184770" cy="4471492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96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05" y="1251762"/>
            <a:ext cx="6826189" cy="5334125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6182921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Local Connections: Convolution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01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77" y="2756640"/>
            <a:ext cx="4563147" cy="3710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35011" y="1144877"/>
                <a:ext cx="49513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Operation : Y=W*X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– invariant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 odd by odd (3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3, 5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5, 7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7)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11" y="1144877"/>
                <a:ext cx="4951339" cy="1938992"/>
              </a:xfrm>
              <a:prstGeom prst="rect">
                <a:avLst/>
              </a:prstGeom>
              <a:blipFill>
                <a:blip r:embed="rId3"/>
                <a:stretch>
                  <a:fillRect l="-1601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5478071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Properties of Convolution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94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6611546" cy="5524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Weights Sharing: Further Reduce Parameters</a:t>
            </a:r>
            <a:endParaRPr lang="zh-CN" altLang="en-US" dirty="0"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3632" y="2428689"/>
            <a:ext cx="4372217" cy="2336537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filter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 the whole image</a:t>
            </a: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AU" altLang="zh-CN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many kernels</a:t>
            </a: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AU" altLang="zh-CN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en-AU" altLang="zh-CN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associate with one feature map</a:t>
            </a:r>
            <a:endParaRPr lang="zh-CN" altLang="en-US" sz="2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14"/>
          <p:cNvSpPr/>
          <p:nvPr/>
        </p:nvSpPr>
        <p:spPr>
          <a:xfrm>
            <a:off x="518649" y="1838326"/>
            <a:ext cx="3424768" cy="3517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5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Convolution Layer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35886" y="3688917"/>
            <a:ext cx="3987542" cy="2342857"/>
            <a:chOff x="535886" y="3517391"/>
            <a:chExt cx="3987542" cy="234285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886" y="3517391"/>
              <a:ext cx="2276190" cy="234285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5333" y="3779295"/>
              <a:ext cx="1838095" cy="1819048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23" y="3484067"/>
            <a:ext cx="3096627" cy="275255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-224227" y="2049787"/>
            <a:ext cx="184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6792" y="6028445"/>
            <a:ext cx="184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67229" y="6028445"/>
            <a:ext cx="184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15" y="1045618"/>
            <a:ext cx="7243662" cy="253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F47DF302-398B-4CA1-B6D1-BDD7BE0F65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451"/>
          <a:stretch/>
        </p:blipFill>
        <p:spPr>
          <a:xfrm>
            <a:off x="6138628" y="3755152"/>
            <a:ext cx="3015504" cy="2178923"/>
          </a:xfrm>
          <a:prstGeom prst="rect">
            <a:avLst/>
          </a:prstGeom>
        </p:spPr>
      </p:pic>
      <p:pic>
        <p:nvPicPr>
          <p:cNvPr id="2050" name="Picture 2" descr="http://ufldl.stanford.edu/wiki/images/6/6c/Convolution_schematic.gif">
            <a:extLst>
              <a:ext uri="{FF2B5EF4-FFF2-40B4-BE49-F238E27FC236}">
                <a16:creationId xmlns:a16="http://schemas.microsoft.com/office/drawing/2014/main" xmlns="" id="{5297BE86-58DF-4CC8-BAA6-68DBAC3690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" y="1089458"/>
            <a:ext cx="3015504" cy="220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B2FB8F3-19B3-4AF2-A4BF-80336BA1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916" y="1086800"/>
            <a:ext cx="3015504" cy="2206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752D692-4A6F-4FEC-A9A7-BB9730059D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47"/>
          <a:stretch/>
        </p:blipFill>
        <p:spPr>
          <a:xfrm>
            <a:off x="6138628" y="1091547"/>
            <a:ext cx="2938697" cy="21972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93DDA4D-B665-47C3-8EDA-F06512EE9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6" y="3754573"/>
            <a:ext cx="3015504" cy="2212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9F362D2-AC2A-4F74-B336-B6AA038CD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2332" y="3747229"/>
            <a:ext cx="3015504" cy="2226834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7" name="组合 16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41679" y="266256"/>
              <a:ext cx="7604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Another Example: Convolution with Scanning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99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667" y="156358"/>
            <a:ext cx="8897816" cy="7032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Why Local Connections and Parameter Sharing</a:t>
            </a:r>
            <a:endParaRPr lang="zh-CN" altLang="en-US" dirty="0">
              <a:ea typeface="+mj-ea"/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23092" y="1069056"/>
            <a:ext cx="9020908" cy="729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patterns are much smaller than the whole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59736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19"/>
          <p:cNvSpPr txBox="1"/>
          <p:nvPr/>
        </p:nvSpPr>
        <p:spPr>
          <a:xfrm>
            <a:off x="871066" y="2647218"/>
            <a:ext cx="7401868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neuron does not have to see the whole image to discover the pattern.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73830" y="4561211"/>
            <a:ext cx="6174124" cy="1279848"/>
            <a:chOff x="1473830" y="4561211"/>
            <a:chExt cx="6174124" cy="1279848"/>
          </a:xfrm>
        </p:grpSpPr>
        <p:pic>
          <p:nvPicPr>
            <p:cNvPr id="5" name="圖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4492" y="4643384"/>
              <a:ext cx="1296890" cy="1139691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  <p:pic>
          <p:nvPicPr>
            <p:cNvPr id="6" name="圖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6720" y="4561211"/>
              <a:ext cx="2151234" cy="127984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473830" y="4643384"/>
              <a:ext cx="406400" cy="3794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45"/>
            <p:cNvCxnSpPr>
              <a:stCxn id="9" idx="3"/>
              <a:endCxn id="5" idx="1"/>
            </p:cNvCxnSpPr>
            <p:nvPr/>
          </p:nvCxnSpPr>
          <p:spPr>
            <a:xfrm>
              <a:off x="1880230" y="4833114"/>
              <a:ext cx="2214262" cy="3801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字方塊 48"/>
          <p:cNvSpPr txBox="1"/>
          <p:nvPr/>
        </p:nvSpPr>
        <p:spPr>
          <a:xfrm>
            <a:off x="871066" y="3541427"/>
            <a:ext cx="7401868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small region with less parameters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圖說文字 42"/>
          <p:cNvSpPr/>
          <p:nvPr/>
        </p:nvSpPr>
        <p:spPr>
          <a:xfrm>
            <a:off x="6259915" y="562742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beak”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5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1793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1267206"/>
            <a:ext cx="7886700" cy="498729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Recognition Methods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Propagation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Deep Learning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Labeling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Parsing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Models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the machine learn?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92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5982896" cy="5524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Why Local Connections</a:t>
            </a:r>
            <a:endParaRPr lang="zh-CN" altLang="en-US" dirty="0">
              <a:ea typeface="+mj-ea"/>
            </a:endParaRPr>
          </a:p>
        </p:txBody>
      </p:sp>
      <p:pic>
        <p:nvPicPr>
          <p:cNvPr id="3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94" y="400079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內容版面配置區 2"/>
          <p:cNvSpPr txBox="1">
            <a:spLocks/>
          </p:cNvSpPr>
          <p:nvPr/>
        </p:nvSpPr>
        <p:spPr>
          <a:xfrm>
            <a:off x="151204" y="1165105"/>
            <a:ext cx="7289800" cy="402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patterns appear in different regions.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94" y="210233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021" y="2391707"/>
            <a:ext cx="2151234" cy="1279848"/>
          </a:xfrm>
          <a:prstGeom prst="rect">
            <a:avLst/>
          </a:prstGeom>
        </p:spPr>
      </p:pic>
      <p:sp>
        <p:nvSpPr>
          <p:cNvPr id="7" name="雲朵形圖說文字 9"/>
          <p:cNvSpPr/>
          <p:nvPr/>
        </p:nvSpPr>
        <p:spPr>
          <a:xfrm>
            <a:off x="5226510" y="194952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</a:t>
            </a:r>
            <a:r>
              <a:rPr lang="en-US" altLang="zh-TW" sz="2000" dirty="0"/>
              <a:t>upper-left beak”</a:t>
            </a:r>
            <a:r>
              <a:rPr lang="zh-TW" altLang="en-US" sz="2000" dirty="0"/>
              <a:t> </a:t>
            </a:r>
            <a:r>
              <a:rPr lang="en-US" altLang="zh-TW" sz="2000" dirty="0"/>
              <a:t>detector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1440255" y="215226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55059" y="451766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876" y="4176785"/>
            <a:ext cx="2295525" cy="1590675"/>
          </a:xfrm>
          <a:prstGeom prst="rect">
            <a:avLst/>
          </a:prstGeom>
        </p:spPr>
      </p:pic>
      <p:sp>
        <p:nvSpPr>
          <p:cNvPr id="11" name="雲朵形圖說文字 30"/>
          <p:cNvSpPr/>
          <p:nvPr/>
        </p:nvSpPr>
        <p:spPr>
          <a:xfrm>
            <a:off x="5226510" y="503745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“middle beak”</a:t>
            </a:r>
            <a:r>
              <a:rPr lang="zh-TW" altLang="en-US" sz="2000" dirty="0"/>
              <a:t> </a:t>
            </a:r>
            <a:r>
              <a:rPr lang="en-US" altLang="zh-TW" sz="2000" dirty="0"/>
              <a:t>detector</a:t>
            </a:r>
            <a:endParaRPr lang="zh-TW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4672979" y="3802108"/>
            <a:ext cx="36726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use the same filter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52924" y="340128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almost the same thing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7"/>
          <p:cNvCxnSpPr/>
          <p:nvPr/>
        </p:nvCxnSpPr>
        <p:spPr>
          <a:xfrm>
            <a:off x="4596652" y="329173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3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1679" y="252981"/>
              <a:ext cx="7604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Convolution Examples in Image Processing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710225" y="1902266"/>
            <a:ext cx="17235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AU" altLang="zh-CN" sz="3600" dirty="0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zh-CN" altLang="en-US" sz="3600" dirty="0">
              <a:solidFill>
                <a:srgbClr val="3333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741"/>
            <a:ext cx="9142995" cy="266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1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1680" y="257464"/>
              <a:ext cx="2380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43513" y="1902266"/>
            <a:ext cx="2056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AU" altLang="zh-CN" sz="3600" dirty="0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600" dirty="0" err="1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harpness</a:t>
            </a:r>
            <a:endParaRPr lang="zh-CN" altLang="en-US" sz="3600" dirty="0">
              <a:solidFill>
                <a:srgbClr val="3333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741"/>
            <a:ext cx="9144000" cy="26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1680" y="257464"/>
              <a:ext cx="2380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82804" y="1902266"/>
            <a:ext cx="5378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AU" altLang="zh-CN" sz="3600" dirty="0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600" dirty="0" err="1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harpness</a:t>
            </a:r>
            <a:r>
              <a:rPr lang="en-US" altLang="zh-CN" sz="3600" dirty="0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more details</a:t>
            </a:r>
            <a:endParaRPr lang="zh-CN" altLang="en-US" sz="3600" dirty="0">
              <a:solidFill>
                <a:srgbClr val="3333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741"/>
            <a:ext cx="9144000" cy="23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86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1680" y="257464"/>
              <a:ext cx="2380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94399" y="1902266"/>
            <a:ext cx="49552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3600" dirty="0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edge detection</a:t>
            </a:r>
            <a:endParaRPr lang="zh-CN" altLang="en-US" sz="3600" dirty="0">
              <a:solidFill>
                <a:srgbClr val="3333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741"/>
            <a:ext cx="9144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74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1680" y="257464"/>
              <a:ext cx="2380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363641" y="1902266"/>
            <a:ext cx="4416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3600" dirty="0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edge detection</a:t>
            </a:r>
            <a:endParaRPr lang="zh-CN" altLang="en-US" sz="3600" dirty="0">
              <a:solidFill>
                <a:srgbClr val="3333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741"/>
            <a:ext cx="9144000" cy="242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1680" y="257464"/>
              <a:ext cx="2380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177757" y="1902266"/>
            <a:ext cx="4788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3600" dirty="0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degree edge detection</a:t>
            </a:r>
            <a:endParaRPr lang="zh-CN" altLang="en-US" sz="3600" dirty="0">
              <a:solidFill>
                <a:srgbClr val="3333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741"/>
            <a:ext cx="9144000" cy="24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7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1680" y="257464"/>
              <a:ext cx="2380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908455" y="1902266"/>
            <a:ext cx="5327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3600" dirty="0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direction edge detection</a:t>
            </a:r>
            <a:endParaRPr lang="zh-CN" altLang="en-US" sz="3600" dirty="0">
              <a:solidFill>
                <a:srgbClr val="3333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741"/>
            <a:ext cx="9144000" cy="26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47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1680" y="257464"/>
              <a:ext cx="2380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915417" y="1902266"/>
            <a:ext cx="1313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3600" dirty="0">
                <a:solidFill>
                  <a:srgbClr val="3333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  <a:endParaRPr lang="zh-CN" altLang="en-US" sz="3600" dirty="0">
              <a:solidFill>
                <a:srgbClr val="3333B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DAF3B595-259B-49B2-A699-AE47994F7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71353"/>
            <a:ext cx="9088341" cy="34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93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1680" y="257464"/>
              <a:ext cx="4522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Some typical kernels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8" y="1409348"/>
            <a:ext cx="4337965" cy="395492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75" y="1384853"/>
            <a:ext cx="4391701" cy="40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5144696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Traditional Recognition Methods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760"/>
            <a:ext cx="9144000" cy="44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1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EE607146-DD1E-4EBD-B8F7-D93B3206AC37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5211371" cy="5524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Convolutional Neural Network</a:t>
            </a:r>
            <a:endParaRPr lang="zh-CN" altLang="en-US" dirty="0">
              <a:ea typeface="+mj-ea"/>
            </a:endParaRPr>
          </a:p>
        </p:txBody>
      </p:sp>
      <p:pic>
        <p:nvPicPr>
          <p:cNvPr id="17414" name="Picture 6" descr="http://www.mdpi.com/entropy/entropy-19-00242/article_deploy/html/images/entropy-19-00242-g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876" y="2927497"/>
            <a:ext cx="6525552" cy="264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84536" y="1363992"/>
            <a:ext cx="632056" cy="2458158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1110682" y="1860469"/>
            <a:ext cx="1581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1321" y="831506"/>
            <a:ext cx="632056" cy="3523130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3847025" y="1860469"/>
            <a:ext cx="3413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/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94030" y="1923292"/>
            <a:ext cx="632056" cy="1339558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7360398" y="1860469"/>
            <a:ext cx="1698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233671" y="3523208"/>
            <a:ext cx="1588729" cy="1568379"/>
            <a:chOff x="-109518" y="2976489"/>
            <a:chExt cx="2478348" cy="2446603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55" y="2976489"/>
              <a:ext cx="647215" cy="1073211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9518" y="3631754"/>
              <a:ext cx="1009240" cy="760615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26" y="4360190"/>
              <a:ext cx="1029729" cy="854122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734" y="3843440"/>
              <a:ext cx="1118096" cy="842654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480" y="4640341"/>
              <a:ext cx="1038612" cy="782751"/>
            </a:xfrm>
            <a:prstGeom prst="rect">
              <a:avLst/>
            </a:prstGeom>
          </p:spPr>
        </p:pic>
      </p:grpSp>
      <p:cxnSp>
        <p:nvCxnSpPr>
          <p:cNvPr id="74" name="直接箭头连接符 73"/>
          <p:cNvCxnSpPr/>
          <p:nvPr/>
        </p:nvCxnSpPr>
        <p:spPr>
          <a:xfrm>
            <a:off x="1850953" y="4299000"/>
            <a:ext cx="392922" cy="8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0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Basic Structure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62" y="1318042"/>
            <a:ext cx="4375238" cy="52774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31962" y="3437466"/>
            <a:ext cx="4468371" cy="93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5697146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Batch Normalization Layer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3622" y="1209445"/>
            <a:ext cx="8576734" cy="1938992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Covariate Shift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change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Normalization: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normalized to have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zero-mean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variance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3" y="3285066"/>
            <a:ext cx="5335588" cy="31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4"/>
          <p:cNvSpPr txBox="1"/>
          <p:nvPr/>
        </p:nvSpPr>
        <p:spPr>
          <a:xfrm>
            <a:off x="277422" y="1305712"/>
            <a:ext cx="8576734" cy="5016758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data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channel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data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channel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Transformation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Rescale the normalized value to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restore the representation power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5883833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Normalization in Each Channel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534313"/>
              </p:ext>
            </p:extLst>
          </p:nvPr>
        </p:nvGraphicFramePr>
        <p:xfrm>
          <a:off x="3483625" y="1808994"/>
          <a:ext cx="2024350" cy="1070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8" r:id="rId3" imgW="825500" imgH="431800" progId="Equation.DSMT4">
                  <p:embed/>
                </p:oleObj>
              </mc:Choice>
              <mc:Fallback>
                <p:oleObj r:id="rId3" imgW="825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3625" y="1808994"/>
                        <a:ext cx="2024350" cy="10703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317825"/>
              </p:ext>
            </p:extLst>
          </p:nvPr>
        </p:nvGraphicFramePr>
        <p:xfrm>
          <a:off x="3097306" y="2987583"/>
          <a:ext cx="3141233" cy="1070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9" r:id="rId5" imgW="1282700" imgH="431800" progId="Equation.DSMT4">
                  <p:embed/>
                </p:oleObj>
              </mc:Choice>
              <mc:Fallback>
                <p:oleObj r:id="rId5" imgW="1282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306" y="2987583"/>
                        <a:ext cx="3141233" cy="10703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82528"/>
              </p:ext>
            </p:extLst>
          </p:nvPr>
        </p:nvGraphicFramePr>
        <p:xfrm>
          <a:off x="3541979" y="4161762"/>
          <a:ext cx="2047620" cy="1140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0" r:id="rId7" imgW="838200" imgH="469900" progId="Equation.DSMT4">
                  <p:embed/>
                </p:oleObj>
              </mc:Choice>
              <mc:Fallback>
                <p:oleObj r:id="rId7" imgW="8382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979" y="4161762"/>
                        <a:ext cx="2047620" cy="1140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585707"/>
              </p:ext>
            </p:extLst>
          </p:nvPr>
        </p:nvGraphicFramePr>
        <p:xfrm>
          <a:off x="3796552" y="5645084"/>
          <a:ext cx="1861473" cy="558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1" r:id="rId9" imgW="761669" imgH="228501" progId="Equation.DSMT4">
                  <p:embed/>
                </p:oleObj>
              </mc:Choice>
              <mc:Fallback>
                <p:oleObj r:id="rId9" imgW="761669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6552" y="5645084"/>
                        <a:ext cx="1861473" cy="5584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175842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268235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03084" y="2064584"/>
            <a:ext cx="2323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rgbClr val="0000FF"/>
                </a:solidFill>
              </a:rPr>
              <a:t>translation</a:t>
            </a:r>
            <a:endParaRPr lang="zh-CN" altLang="en-US" sz="3200" b="1" i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81799" y="3263058"/>
            <a:ext cx="1366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rgbClr val="0000FF"/>
                </a:solidFill>
              </a:rPr>
              <a:t>scale</a:t>
            </a:r>
            <a:endParaRPr lang="zh-CN" altLang="en-US" sz="3200" b="1" i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8837" y="4423769"/>
            <a:ext cx="3012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>
                <a:solidFill>
                  <a:srgbClr val="0000FF"/>
                </a:solidFill>
              </a:rPr>
              <a:t>transformation</a:t>
            </a:r>
            <a:endParaRPr lang="zh-CN" altLang="en-US" sz="32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0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8754671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Backpropagation of Batch Normalization Layer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648906" y="1571625"/>
            <a:ext cx="7761514" cy="4604658"/>
            <a:chOff x="762000" y="1828800"/>
            <a:chExt cx="7761514" cy="460465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798" y="2104133"/>
              <a:ext cx="7357941" cy="403541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762000" y="1828800"/>
              <a:ext cx="7761514" cy="4604658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0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60195" y="1493519"/>
            <a:ext cx="8466666" cy="4432152"/>
            <a:chOff x="1032404" y="1833182"/>
            <a:chExt cx="7257220" cy="383101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404" y="1833182"/>
              <a:ext cx="6003396" cy="3831018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4936067" y="5020733"/>
              <a:ext cx="2650066" cy="643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36066" y="2998359"/>
              <a:ext cx="3353558" cy="3990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Without Batch Normalization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003799" y="4651401"/>
              <a:ext cx="3115733" cy="3990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Batch Normalization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5792396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Effect of Batch Normalization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1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Basic Structure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62" y="1318042"/>
            <a:ext cx="4375238" cy="52774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07803" y="2353733"/>
            <a:ext cx="4468371" cy="93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1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Activation Layer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446512"/>
            <a:ext cx="9144000" cy="49454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5533" y="4402667"/>
            <a:ext cx="8703734" cy="59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0214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7735496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Rectified Linear Unit (ReLU)</a:t>
            </a:r>
            <a:endParaRPr lang="zh-CN" altLang="en-US" dirty="0"/>
          </a:p>
        </p:txBody>
      </p:sp>
      <p:pic>
        <p:nvPicPr>
          <p:cNvPr id="4100" name="Picture 4" descr="https://upload.wikimedia.org/wikipedia/en/thumb/6/6c/Rectifier_and_softplus_functions.svg/495px-Rectifier_and_softplus_function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39" y="2014272"/>
            <a:ext cx="4423185" cy="363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66398" y="2166672"/>
                <a:ext cx="23525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398" y="2166672"/>
                <a:ext cx="23525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66168" y="4745188"/>
                <a:ext cx="31017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[1+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168" y="4745188"/>
                <a:ext cx="31017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766168" y="2997856"/>
                <a:ext cx="2846548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168" y="2997856"/>
                <a:ext cx="2846548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66168" y="5367416"/>
                <a:ext cx="2659831" cy="860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168" y="5367416"/>
                <a:ext cx="2659831" cy="860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257327" y="1596155"/>
            <a:ext cx="4648699" cy="4616648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/>
              <a:t>ReLU</a:t>
            </a:r>
            <a:r>
              <a:rPr lang="en-US" altLang="zh-CN" sz="2400" b="1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Forward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Backward</a:t>
            </a:r>
          </a:p>
          <a:p>
            <a:pPr lvl="1">
              <a:lnSpc>
                <a:spcPct val="150000"/>
              </a:lnSpc>
            </a:pPr>
            <a:endParaRPr lang="en-US" altLang="zh-CN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/>
              <a:t>Softplus</a:t>
            </a:r>
            <a:r>
              <a:rPr lang="en-US" altLang="zh-CN" sz="2400" b="1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Forward</a:t>
            </a:r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Backward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98599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Leaky ReLU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1204" y="1154850"/>
            <a:ext cx="8414657" cy="954107"/>
          </a:xfrm>
          <a:prstGeom prst="rect">
            <a:avLst/>
          </a:prstGeom>
          <a:noFill/>
          <a:ln w="3175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Guarantee a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non-zero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when the unit is not active.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529474" y="2595215"/>
            <a:ext cx="7500425" cy="1053494"/>
            <a:chOff x="956609" y="2974854"/>
            <a:chExt cx="7500425" cy="1053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5485067" y="3152806"/>
                  <a:ext cx="297196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zh-CN" altLang="en-US" sz="3200" i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zh-CN" altLang="en-US" sz="3200" i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067" y="3152806"/>
                  <a:ext cx="2971967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956609" y="2974854"/>
                  <a:ext cx="3443379" cy="10534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zh-CN" altLang="en-US" sz="2800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2800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800"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80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800">
                                      <a:latin typeface="Cambria Math" panose="02040503050406030204" pitchFamily="18" charset="0"/>
                                    </a:rPr>
                                    <m:t>otherwise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609" y="2974854"/>
                  <a:ext cx="3443379" cy="10534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591309" y="3209213"/>
                  <a:ext cx="7024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3200">
                            <a:latin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1309" y="3209213"/>
                  <a:ext cx="702436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文本框 9"/>
          <p:cNvSpPr txBox="1"/>
          <p:nvPr/>
        </p:nvSpPr>
        <p:spPr>
          <a:xfrm>
            <a:off x="251732" y="2891128"/>
            <a:ext cx="123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Forward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732" y="4391037"/>
            <a:ext cx="1458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Backward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68860" y="3352793"/>
            <a:ext cx="1792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When a&lt;1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57505" y="4095122"/>
                <a:ext cx="3331168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8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80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80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05" y="4095122"/>
                <a:ext cx="3331168" cy="105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251732" y="2595215"/>
            <a:ext cx="8682718" cy="2751031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00842" y="3267075"/>
            <a:ext cx="211666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49848" y="2942561"/>
            <a:ext cx="211666" cy="324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66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5" y="2582503"/>
            <a:ext cx="4696048" cy="28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8293" y="5506334"/>
            <a:ext cx="364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Classifier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01567" y="1989835"/>
            <a:ext cx="3712774" cy="3785652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classifier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top of a simple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extractor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depend on the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of extracted feature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 feature extractor requires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considerable efforts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44" y="1412812"/>
            <a:ext cx="3479630" cy="104586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5706671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Traditional Recognition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5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Basic Structure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62" y="1318042"/>
            <a:ext cx="4375238" cy="52774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84673" y="1236133"/>
            <a:ext cx="3514631" cy="93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0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Pooling Layer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0489" y="1075037"/>
            <a:ext cx="8149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of a cluster of neurons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down-sampling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" y="3088397"/>
            <a:ext cx="9040463" cy="27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Pooling Layer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98639" y="1291928"/>
            <a:ext cx="7859484" cy="1200329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size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representation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parameters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102458" y="2934637"/>
            <a:ext cx="5085549" cy="3297562"/>
            <a:chOff x="3807571" y="2923485"/>
            <a:chExt cx="5085549" cy="3297562"/>
          </a:xfrm>
        </p:grpSpPr>
        <p:sp>
          <p:nvSpPr>
            <p:cNvPr id="7" name="文本框 6"/>
            <p:cNvSpPr txBox="1"/>
            <p:nvPr/>
          </p:nvSpPr>
          <p:spPr>
            <a:xfrm>
              <a:off x="3807571" y="2923485"/>
              <a:ext cx="497590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zh-CN" sz="2400" dirty="0"/>
                <a:t>Accepts a volume of size                         </a:t>
              </a: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zh-CN" sz="2400" dirty="0"/>
                <a:t>Require two </a:t>
              </a:r>
              <a:r>
                <a:rPr lang="en-US" altLang="zh-CN" sz="2400" dirty="0" err="1"/>
                <a:t>hyperparameters</a:t>
              </a:r>
              <a:r>
                <a:rPr lang="en-US" altLang="zh-CN" sz="2400" dirty="0"/>
                <a:t>:</a:t>
              </a:r>
            </a:p>
            <a:p>
              <a:pPr lvl="1"/>
              <a:r>
                <a:rPr lang="en-US" altLang="zh-CN" sz="2400" dirty="0"/>
                <a:t>Spatial extent</a:t>
              </a:r>
            </a:p>
            <a:p>
              <a:pPr lvl="1"/>
              <a:r>
                <a:rPr lang="en-US" altLang="zh-CN" sz="2400" dirty="0"/>
                <a:t>Stride  </a:t>
              </a: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zh-CN" sz="2400" dirty="0"/>
                <a:t>Produces                        output </a:t>
              </a:r>
            </a:p>
            <a:p>
              <a:pPr lvl="1"/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7198362" y="2954125"/>
                  <a:ext cx="169475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362" y="2954125"/>
                  <a:ext cx="1694758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090787" y="3708178"/>
                  <a:ext cx="4094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787" y="3708178"/>
                  <a:ext cx="409471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112081" y="4048147"/>
                  <a:ext cx="38363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081" y="4048147"/>
                  <a:ext cx="383630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5303896" y="4406024"/>
                  <a:ext cx="17126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896" y="4406024"/>
                  <a:ext cx="1712648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4596240" y="4781914"/>
                  <a:ext cx="287008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zh-CN" alt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zh-CN" altLang="en-US" sz="20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240" y="4781914"/>
                  <a:ext cx="2870081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25758" b="-18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4596240" y="5294815"/>
                  <a:ext cx="279275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endChr m:val=""/>
                                <m:ctrlPr>
                                  <a:rPr lang="zh-CN" alt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zh-CN" altLang="en-US" sz="20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240" y="5294815"/>
                  <a:ext cx="279275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25758" b="-1893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4613611" y="5820937"/>
                  <a:ext cx="108510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611" y="5820937"/>
                  <a:ext cx="1085105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文本框 15"/>
          <p:cNvSpPr txBox="1"/>
          <p:nvPr/>
        </p:nvSpPr>
        <p:spPr>
          <a:xfrm>
            <a:off x="346887" y="2895363"/>
            <a:ext cx="37555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Forward</a:t>
            </a:r>
            <a:r>
              <a:rPr lang="en-US" altLang="zh-CN" sz="2400" dirty="0"/>
              <a:t>: </a:t>
            </a:r>
          </a:p>
          <a:p>
            <a:r>
              <a:rPr lang="en-US" altLang="zh-CN" sz="2400" dirty="0"/>
              <a:t>keep track of the </a:t>
            </a:r>
            <a:r>
              <a:rPr lang="en-US" altLang="zh-CN" sz="2400" dirty="0">
                <a:solidFill>
                  <a:srgbClr val="0000FF"/>
                </a:solidFill>
              </a:rPr>
              <a:t>index</a:t>
            </a:r>
            <a:r>
              <a:rPr lang="en-US" altLang="zh-CN" sz="2400" dirty="0"/>
              <a:t> of the max activation </a:t>
            </a:r>
          </a:p>
          <a:p>
            <a:endParaRPr lang="en-US" altLang="zh-CN" sz="2400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Backward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route the gradient to the input that had the </a:t>
            </a:r>
            <a:r>
              <a:rPr lang="en-US" altLang="zh-CN" sz="2400" dirty="0">
                <a:solidFill>
                  <a:srgbClr val="0000FF"/>
                </a:solidFill>
              </a:rPr>
              <a:t>max</a:t>
            </a:r>
            <a:r>
              <a:rPr lang="en-US" altLang="zh-CN" sz="2400" dirty="0"/>
              <a:t> value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793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Classical CNNs</a:t>
            </a:r>
            <a:endParaRPr lang="zh-CN" altLang="en-US" dirty="0"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058187"/>
            <a:ext cx="6937138" cy="2020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078646"/>
            <a:ext cx="6286500" cy="1974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416056" y="3357857"/>
            <a:ext cx="1721589" cy="51130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2425" y="1829889"/>
            <a:ext cx="14192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 err="1"/>
              <a:t>LeNet</a:t>
            </a:r>
            <a:endParaRPr lang="zh-CN" altLang="en-US" sz="2500" dirty="0"/>
          </a:p>
        </p:txBody>
      </p:sp>
      <p:sp>
        <p:nvSpPr>
          <p:cNvPr id="8" name="文本框 7"/>
          <p:cNvSpPr txBox="1"/>
          <p:nvPr/>
        </p:nvSpPr>
        <p:spPr>
          <a:xfrm>
            <a:off x="352425" y="3827587"/>
            <a:ext cx="14192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500"/>
            </a:lvl1pPr>
          </a:lstStyle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52425" y="5808050"/>
            <a:ext cx="14192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 err="1"/>
              <a:t>ResNet</a:t>
            </a: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291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Training Method</a:t>
            </a:r>
            <a:endParaRPr lang="zh-CN" altLang="en-US" dirty="0"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6200" y="3436114"/>
                <a:ext cx="2123145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ground</m:t>
                      </m:r>
                      <m: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truth</m:t>
                      </m:r>
                      <m: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00" y="3436114"/>
                <a:ext cx="2123145" cy="261610"/>
              </a:xfrm>
              <a:prstGeom prst="rect">
                <a:avLst/>
              </a:prstGeom>
              <a:blipFill rotWithShape="0">
                <a:blip r:embed="rId3"/>
                <a:stretch>
                  <a:fillRect l="-2011" r="-2011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26200" y="2975112"/>
                <a:ext cx="1791324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7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700" i="0">
                        <a:latin typeface="Cambria Math" panose="02040503050406030204" pitchFamily="18" charset="0"/>
                      </a:rPr>
                      <m:t>mo</m:t>
                    </m:r>
                    <m:r>
                      <m:rPr>
                        <m:sty m:val="p"/>
                      </m:rPr>
                      <a:rPr lang="en-US" altLang="zh-CN" sz="1700" b="0" i="0" smtClean="0">
                        <a:latin typeface="Cambria Math" panose="02040503050406030204" pitchFamily="18" charset="0"/>
                      </a:rPr>
                      <m:t>del</m:t>
                    </m:r>
                    <m:r>
                      <a:rPr lang="en-US" altLang="zh-CN" sz="17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700" i="1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eights</a:t>
                </a:r>
                <a:endParaRPr lang="zh-CN" alt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00" y="2975112"/>
                <a:ext cx="1791324" cy="261610"/>
              </a:xfrm>
              <a:prstGeom prst="rect">
                <a:avLst/>
              </a:prstGeom>
              <a:blipFill rotWithShape="0">
                <a:blip r:embed="rId4"/>
                <a:stretch>
                  <a:fillRect l="-4437" t="-23256" r="-5802" b="-5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667257" y="2941487"/>
                <a:ext cx="2250296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samples</m:t>
                      </m:r>
                    </m:oMath>
                  </m:oMathPara>
                </a14:m>
                <a:endParaRPr lang="zh-CN" altLang="en-US" sz="17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57" y="2941487"/>
                <a:ext cx="2250296" cy="261610"/>
              </a:xfrm>
              <a:prstGeom prst="rect">
                <a:avLst/>
              </a:prstGeom>
              <a:blipFill rotWithShape="0">
                <a:blip r:embed="rId5"/>
                <a:stretch>
                  <a:fillRect l="-1897" t="-2381" r="-271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28181" y="1301487"/>
                <a:ext cx="3976674" cy="436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/>
                  <a:t>Loss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200" dirty="0"/>
                  <a:t> sample: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1" y="1301487"/>
                <a:ext cx="3976674" cy="436979"/>
              </a:xfrm>
              <a:prstGeom prst="rect">
                <a:avLst/>
              </a:prstGeom>
              <a:blipFill rotWithShape="0">
                <a:blip r:embed="rId6"/>
                <a:stretch>
                  <a:fillRect l="-1994" t="-6944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477774" y="1363842"/>
                <a:ext cx="191103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1" i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200" b="1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774" y="1363842"/>
                <a:ext cx="1911036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3195" t="-18182" r="-9904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948897" y="1889195"/>
                <a:ext cx="2949746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lim>
                          </m:limLow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97" y="1889195"/>
                <a:ext cx="2949746" cy="8654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667257" y="3436114"/>
                <a:ext cx="1816971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7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700" b="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zh-CN" sz="17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predicted</m:t>
                      </m:r>
                      <m: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700" b="0" i="0" smtClean="0"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57" y="3436114"/>
                <a:ext cx="1816971" cy="261610"/>
              </a:xfrm>
              <a:prstGeom prst="rect">
                <a:avLst/>
              </a:prstGeom>
              <a:blipFill rotWithShape="0">
                <a:blip r:embed="rId9"/>
                <a:stretch>
                  <a:fillRect l="-2349" t="-13953" r="-2349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435222" y="2941487"/>
                <a:ext cx="2178738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7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700" i="1">
                        <a:latin typeface="Cambria Math" panose="02040503050406030204" pitchFamily="18" charset="0"/>
                      </a:rPr>
                      <m:t>tra</m:t>
                    </m:r>
                  </m:oMath>
                </a14:m>
                <a:r>
                  <a:rPr lang="en-US" altLang="zh-CN" sz="1700" dirty="0"/>
                  <a:t>deoff parameters</a:t>
                </a:r>
                <a:endParaRPr lang="zh-CN" altLang="en-US" sz="17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22" y="2941487"/>
                <a:ext cx="2178738" cy="261610"/>
              </a:xfrm>
              <a:prstGeom prst="rect">
                <a:avLst/>
              </a:prstGeom>
              <a:blipFill rotWithShape="0">
                <a:blip r:embed="rId10"/>
                <a:stretch>
                  <a:fillRect l="-3641" t="-26190" r="-4482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45265" y="4128123"/>
            <a:ext cx="7861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Mini-batch Gradient Descent: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71130" y="4610157"/>
                <a:ext cx="6762712" cy="923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3333FF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1900" dirty="0"/>
                  <a:t>Split the training dataset into small mini-batches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3333FF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1900" dirty="0"/>
                  <a:t>Perform update for every mini-batch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900" dirty="0"/>
                  <a:t>:</a:t>
                </a: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0" y="4610157"/>
                <a:ext cx="6762712" cy="923458"/>
              </a:xfrm>
              <a:prstGeom prst="rect">
                <a:avLst/>
              </a:prstGeom>
              <a:blipFill rotWithShape="0">
                <a:blip r:embed="rId11"/>
                <a:stretch>
                  <a:fillRect l="-631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998098" y="5731398"/>
                <a:ext cx="31552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098" y="5731398"/>
                <a:ext cx="3155287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1547" t="-21569" r="-541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03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37675" y="2437267"/>
                <a:ext cx="5519588" cy="911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b="1" i="0">
                                                  <a:latin typeface="Cambria Math" panose="02040503050406030204" pitchFamily="18" charset="0"/>
                                                </a:rPr>
                                                <m:t>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2000" i="1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0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Sup>
                                                <m:sSubSupPr>
                                                  <m:ctrlPr>
                                                    <a:rPr lang="en-US" altLang="zh-CN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20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nary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675" y="2437267"/>
                <a:ext cx="5519588" cy="9113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169545" y="1708465"/>
                <a:ext cx="31793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545" y="1708465"/>
                <a:ext cx="3179397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3071" t="-25490" r="-960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7206059" cy="5524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err="1">
                <a:ea typeface="+mj-ea"/>
              </a:rPr>
              <a:t>Softmax</a:t>
            </a:r>
            <a:r>
              <a:rPr lang="en-US" altLang="zh-CN" dirty="0">
                <a:ea typeface="+mj-ea"/>
              </a:rPr>
              <a:t> Loss for Multi-class Classification</a:t>
            </a:r>
            <a:endParaRPr lang="zh-CN" altLang="en-US" dirty="0"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8213" y="1662299"/>
            <a:ext cx="2312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CNN predictions: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55170" y="5537143"/>
                <a:ext cx="2516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ground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truth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170" y="5537143"/>
                <a:ext cx="2516458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453" r="-1453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026497" y="4219968"/>
                <a:ext cx="9732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97" y="4219968"/>
                <a:ext cx="973215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6289" r="-6918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555170" y="4235908"/>
                <a:ext cx="21226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0">
                        <a:latin typeface="Cambria Math" panose="02040503050406030204" pitchFamily="18" charset="0"/>
                      </a:rPr>
                      <m:t>mo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del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eights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170" y="4235908"/>
                <a:ext cx="2122697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4023" t="-26000" r="-6322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026497" y="5050625"/>
                <a:ext cx="26062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samples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97" y="5050625"/>
                <a:ext cx="26062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937" r="-3044" b="-3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555170" y="4618246"/>
                <a:ext cx="1636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input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data</m:t>
                      </m:r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170" y="4618246"/>
                <a:ext cx="1636858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115" r="-2974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065161" y="5537143"/>
                <a:ext cx="25675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tra</m:t>
                    </m:r>
                  </m:oMath>
                </a14:m>
                <a:r>
                  <a:rPr lang="en-US" altLang="zh-CN" sz="2000" dirty="0"/>
                  <a:t>deoff parameters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161" y="5537143"/>
                <a:ext cx="2567562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3563" t="-25490" r="-5463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555170" y="5077694"/>
                <a:ext cx="29027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categories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170" y="5077694"/>
                <a:ext cx="2902782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630" r="-2731" b="-3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026497" y="4635296"/>
                <a:ext cx="3057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CNN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function</m:t>
                      </m:r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97" y="4635296"/>
                <a:ext cx="30578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395" r="-1796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3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Softmax Layer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4697253" y="1577692"/>
            <a:ext cx="3936508" cy="4845806"/>
            <a:chOff x="594106" y="1555114"/>
            <a:chExt cx="3936508" cy="48458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06" y="1555114"/>
              <a:ext cx="3936508" cy="450793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004712" y="5877700"/>
              <a:ext cx="795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m</a:t>
              </a:r>
              <a:endParaRPr lang="zh-CN" altLang="en-US" sz="28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352799" y="5877700"/>
              <a:ext cx="795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/>
                <a:t>n</a:t>
              </a:r>
              <a:endParaRPr lang="zh-CN" altLang="en-US" sz="28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1217" y="1909920"/>
            <a:ext cx="3609904" cy="3939540"/>
            <a:chOff x="5184140" y="2658095"/>
            <a:chExt cx="3609904" cy="3939540"/>
          </a:xfrm>
        </p:grpSpPr>
        <p:grpSp>
          <p:nvGrpSpPr>
            <p:cNvPr id="11" name="组合 10"/>
            <p:cNvGrpSpPr/>
            <p:nvPr/>
          </p:nvGrpSpPr>
          <p:grpSpPr>
            <a:xfrm>
              <a:off x="5184140" y="2658095"/>
              <a:ext cx="3609904" cy="3939540"/>
              <a:chOff x="1248973" y="2151562"/>
              <a:chExt cx="3609904" cy="3939540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1248973" y="2151562"/>
                <a:ext cx="3609904" cy="3939540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Fully connected layer</a:t>
                </a:r>
              </a:p>
              <a:p>
                <a:pPr marL="342900" indent="-342900">
                  <a:lnSpc>
                    <a:spcPts val="3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connections</a:t>
                </a:r>
              </a:p>
              <a:p>
                <a:pPr marL="342900" indent="-342900">
                  <a:lnSpc>
                    <a:spcPts val="3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Propagation:</a:t>
                </a:r>
              </a:p>
              <a:p>
                <a:pPr marL="342900" indent="-342900">
                  <a:lnSpc>
                    <a:spcPts val="3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</a:t>
                </a:r>
              </a:p>
              <a:p>
                <a:pPr lvl="1">
                  <a:lnSpc>
                    <a:spcPts val="3000"/>
                  </a:lnSpc>
                </a:pP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Backward</a:t>
                </a:r>
              </a:p>
              <a:p>
                <a:pPr lvl="1">
                  <a:lnSpc>
                    <a:spcPts val="3000"/>
                  </a:lnSpc>
                </a:pP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矩形 2"/>
                  <p:cNvSpPr/>
                  <p:nvPr/>
                </p:nvSpPr>
                <p:spPr>
                  <a:xfrm>
                    <a:off x="1534284" y="2968019"/>
                    <a:ext cx="94307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3" name="矩形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4284" y="2968019"/>
                    <a:ext cx="943079" cy="40011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/>
                  <p:cNvSpPr/>
                  <p:nvPr/>
                </p:nvSpPr>
                <p:spPr>
                  <a:xfrm>
                    <a:off x="3239850" y="4430700"/>
                    <a:ext cx="1410322" cy="46820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sz="2400" b="1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4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sz="2400" b="1" dirty="0"/>
                  </a:p>
                </p:txBody>
              </p:sp>
            </mc:Choice>
            <mc:Fallback xmlns="">
              <p:sp>
                <p:nvSpPr>
                  <p:cNvPr id="7" name="矩形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9850" y="4430700"/>
                    <a:ext cx="1410322" cy="46820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03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7175017" y="5452388"/>
                  <a:ext cx="1267719" cy="7945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sz="2400" b="1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zh-CN" altLang="en-US" sz="2400" b="1" i="1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017" y="5452388"/>
                  <a:ext cx="1267719" cy="79457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2568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Training Method</a:t>
            </a:r>
            <a:endParaRPr lang="zh-CN" altLang="en-US" dirty="0">
              <a:ea typeface="+mj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09364"/>
              </p:ext>
            </p:extLst>
          </p:nvPr>
        </p:nvGraphicFramePr>
        <p:xfrm>
          <a:off x="505926" y="1662861"/>
          <a:ext cx="8221615" cy="4169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65">
                  <a:extLst>
                    <a:ext uri="{9D8B030D-6E8A-4147-A177-3AD203B41FA5}">
                      <a16:colId xmlns:a16="http://schemas.microsoft.com/office/drawing/2014/main" xmlns="" val="2733581743"/>
                    </a:ext>
                  </a:extLst>
                </a:gridCol>
                <a:gridCol w="3463164">
                  <a:extLst>
                    <a:ext uri="{9D8B030D-6E8A-4147-A177-3AD203B41FA5}">
                      <a16:colId xmlns:a16="http://schemas.microsoft.com/office/drawing/2014/main" xmlns="" val="3603572311"/>
                    </a:ext>
                  </a:extLst>
                </a:gridCol>
                <a:gridCol w="2798186">
                  <a:extLst>
                    <a:ext uri="{9D8B030D-6E8A-4147-A177-3AD203B41FA5}">
                      <a16:colId xmlns:a16="http://schemas.microsoft.com/office/drawing/2014/main" xmlns="" val="1265103222"/>
                    </a:ext>
                  </a:extLst>
                </a:gridCol>
              </a:tblGrid>
              <a:tr h="557891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Method</a:t>
                      </a:r>
                    </a:p>
                  </a:txBody>
                  <a:tcPr marL="105661" marR="105661" marT="52830" marB="5283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Advantage</a:t>
                      </a:r>
                      <a:r>
                        <a:rPr lang="en-US" altLang="zh-CN" sz="2000" dirty="0"/>
                        <a:t>s</a:t>
                      </a:r>
                      <a:endParaRPr lang="en-US" sz="2000" dirty="0"/>
                    </a:p>
                  </a:txBody>
                  <a:tcPr marL="105661" marR="105661" marT="52830" marB="5283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Disadvantages</a:t>
                      </a:r>
                    </a:p>
                  </a:txBody>
                  <a:tcPr marL="105661" marR="105661" marT="52830" marB="5283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7679180"/>
                  </a:ext>
                </a:extLst>
              </a:tr>
              <a:tr h="1203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Gradient Descent </a:t>
                      </a:r>
                      <a:r>
                        <a:rPr lang="en-US" altLang="zh-CN" sz="1800" dirty="0"/>
                        <a:t>(GD)</a:t>
                      </a:r>
                    </a:p>
                    <a:p>
                      <a:pPr algn="l"/>
                      <a:endParaRPr lang="en-US" sz="1800" dirty="0"/>
                    </a:p>
                  </a:txBody>
                  <a:tcPr marL="105661" marR="105661" marT="52830" marB="52830">
                    <a:solidFill>
                      <a:srgbClr val="ECE8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1. Accurate search</a:t>
                      </a:r>
                      <a:r>
                        <a:rPr lang="en-US" sz="1800" baseline="0" dirty="0"/>
                        <a:t> direction</a:t>
                      </a:r>
                    </a:p>
                    <a:p>
                      <a:pPr algn="l"/>
                      <a:r>
                        <a:rPr lang="en-US" sz="1800" dirty="0"/>
                        <a:t>2. Suitable</a:t>
                      </a:r>
                      <a:r>
                        <a:rPr lang="en-US" sz="1800" baseline="0" dirty="0"/>
                        <a:t> for parallelization</a:t>
                      </a:r>
                      <a:r>
                        <a:rPr lang="en-US" sz="1800" dirty="0"/>
                        <a:t>	</a:t>
                      </a:r>
                    </a:p>
                  </a:txBody>
                  <a:tcPr marL="105661" marR="105661" marT="52830" marB="52830">
                    <a:solidFill>
                      <a:srgbClr val="ECE8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1. Slow convergence speed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 Need huge memory  for big data </a:t>
                      </a:r>
                    </a:p>
                  </a:txBody>
                  <a:tcPr marL="105661" marR="105661" marT="52830" marB="52830">
                    <a:solidFill>
                      <a:srgbClr val="EC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4989963"/>
                  </a:ext>
                </a:extLst>
              </a:tr>
              <a:tr h="1203857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Stochastic Gradient Descent (SGD)</a:t>
                      </a:r>
                    </a:p>
                  </a:txBody>
                  <a:tcPr marL="105661" marR="105661" marT="52830" marB="52830">
                    <a:solidFill>
                      <a:srgbClr val="ECE8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800" dirty="0"/>
                        <a:t>1. Cheap for each step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dirty="0"/>
                        <a:t>2. Suitable for big</a:t>
                      </a:r>
                      <a:r>
                        <a:rPr lang="en-US" sz="1800" baseline="0" dirty="0"/>
                        <a:t> data</a:t>
                      </a:r>
                    </a:p>
                  </a:txBody>
                  <a:tcPr marL="105661" marR="105661" marT="52830" marB="52830">
                    <a:solidFill>
                      <a:srgbClr val="ECE8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1. Need more steps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 Not stable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 Hard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for parallelization</a:t>
                      </a:r>
                      <a:endParaRPr lang="en-US" altLang="zh-CN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5661" marR="105661" marT="52830" marB="52830">
                    <a:solidFill>
                      <a:srgbClr val="EC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8970017"/>
                  </a:ext>
                </a:extLst>
              </a:tr>
              <a:tr h="120385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Mini-Batch Gradient Descent (MBGD)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	</a:t>
                      </a:r>
                    </a:p>
                  </a:txBody>
                  <a:tcPr marL="105661" marR="105661" marT="52830" marB="52830">
                    <a:solidFill>
                      <a:srgbClr val="ECE8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Converge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aster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than GD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More accurate update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than SGD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3. Suitable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for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</a:rPr>
                        <a:t>parallelization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4. Suitable for 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</a:rPr>
                        <a:t>large data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5661" marR="105661" marT="52830" marB="52830">
                    <a:solidFill>
                      <a:srgbClr val="ECE8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105661" marR="105661" marT="52830" marB="52830">
                    <a:solidFill>
                      <a:srgbClr val="EC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1624559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38971" y="4526821"/>
            <a:ext cx="8555524" cy="1385180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2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Forward Propagation</a:t>
            </a:r>
            <a:endParaRPr lang="zh-CN" altLang="en-US" dirty="0"/>
          </a:p>
        </p:txBody>
      </p:sp>
      <p:grpSp>
        <p:nvGrpSpPr>
          <p:cNvPr id="116" name="组合 115"/>
          <p:cNvGrpSpPr/>
          <p:nvPr/>
        </p:nvGrpSpPr>
        <p:grpSpPr>
          <a:xfrm>
            <a:off x="364067" y="1886634"/>
            <a:ext cx="3972964" cy="4202043"/>
            <a:chOff x="1049867" y="1920575"/>
            <a:chExt cx="3972964" cy="4202043"/>
          </a:xfrm>
        </p:grpSpPr>
        <p:sp>
          <p:nvSpPr>
            <p:cNvPr id="14" name="椭圆 13"/>
            <p:cNvSpPr/>
            <p:nvPr/>
          </p:nvSpPr>
          <p:spPr>
            <a:xfrm>
              <a:off x="4464031" y="3843095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1329267" y="2347175"/>
              <a:ext cx="838200" cy="6465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1329267" y="2405900"/>
              <a:ext cx="880268" cy="17221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1329267" y="2458287"/>
              <a:ext cx="956468" cy="28297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1329267" y="2993726"/>
              <a:ext cx="838200" cy="3557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281843" y="3561192"/>
              <a:ext cx="843556" cy="6004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1336471" y="3785252"/>
              <a:ext cx="909563" cy="1487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1286345" y="4079332"/>
              <a:ext cx="843556" cy="5632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1329527" y="4138644"/>
              <a:ext cx="865232" cy="1490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1317717" y="4845891"/>
              <a:ext cx="843397" cy="4344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1329267" y="5291842"/>
              <a:ext cx="805699" cy="4522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1336471" y="2953826"/>
              <a:ext cx="937864" cy="26061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049867" y="3848674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49867" y="5008608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2446867" y="3534606"/>
              <a:ext cx="838200" cy="511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2450216" y="4205123"/>
              <a:ext cx="836020" cy="4817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V="1">
              <a:off x="2456884" y="4334600"/>
              <a:ext cx="917676" cy="1508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>
              <a:off x="1310323" y="2935491"/>
              <a:ext cx="912830" cy="15146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049867" y="2688740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箭头连接符 57"/>
            <p:cNvCxnSpPr/>
            <p:nvPr/>
          </p:nvCxnSpPr>
          <p:spPr>
            <a:xfrm>
              <a:off x="2456884" y="2188788"/>
              <a:ext cx="910305" cy="16843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2456884" y="3041646"/>
              <a:ext cx="827797" cy="4888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>
              <a:off x="2456884" y="2205645"/>
              <a:ext cx="827797" cy="6118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>
              <a:off x="2463237" y="2199975"/>
              <a:ext cx="944993" cy="28086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/>
            <p:nvPr/>
          </p:nvCxnSpPr>
          <p:spPr>
            <a:xfrm flipV="1">
              <a:off x="2456884" y="3212673"/>
              <a:ext cx="937568" cy="14877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/>
          </p:nvCxnSpPr>
          <p:spPr>
            <a:xfrm>
              <a:off x="2456884" y="4704544"/>
              <a:ext cx="841961" cy="4378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/>
            <p:nvPr/>
          </p:nvCxnSpPr>
          <p:spPr>
            <a:xfrm flipV="1">
              <a:off x="2443393" y="5387725"/>
              <a:ext cx="855452" cy="46071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2167467" y="3251130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D1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167467" y="4407474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D1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167467" y="5563818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D1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167467" y="1920575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D1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6" name="直接箭头连接符 105"/>
            <p:cNvCxnSpPr/>
            <p:nvPr/>
          </p:nvCxnSpPr>
          <p:spPr>
            <a:xfrm>
              <a:off x="3578245" y="2942575"/>
              <a:ext cx="932638" cy="9790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/>
            <p:cNvCxnSpPr/>
            <p:nvPr/>
          </p:nvCxnSpPr>
          <p:spPr>
            <a:xfrm>
              <a:off x="3574484" y="4119143"/>
              <a:ext cx="85781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/>
            <p:nvPr/>
          </p:nvCxnSpPr>
          <p:spPr>
            <a:xfrm flipV="1">
              <a:off x="3578245" y="4346434"/>
              <a:ext cx="932638" cy="9143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>
              <a:off x="3298845" y="2663175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298845" y="3825806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298845" y="4983489"/>
              <a:ext cx="558800" cy="5588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617140" y="5596346"/>
                <a:ext cx="9065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40" y="5596346"/>
                <a:ext cx="906595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2109185" y="5597041"/>
                <a:ext cx="6132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85" y="5597041"/>
                <a:ext cx="613245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>
              <a:xfrm>
                <a:off x="3306300" y="4765145"/>
                <a:ext cx="4488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300" y="4765145"/>
                <a:ext cx="448841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703" r="-1351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2627944" y="2156145"/>
                <a:ext cx="5563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944" y="2156145"/>
                <a:ext cx="556306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>
              <a:xfrm>
                <a:off x="1352609" y="1405341"/>
                <a:ext cx="8496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609" y="1405341"/>
                <a:ext cx="84965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>
              <a:xfrm>
                <a:off x="207660" y="2191941"/>
                <a:ext cx="8496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60" y="2191941"/>
                <a:ext cx="849656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矩形 123"/>
          <p:cNvSpPr/>
          <p:nvPr/>
        </p:nvSpPr>
        <p:spPr>
          <a:xfrm>
            <a:off x="3895567" y="3365810"/>
            <a:ext cx="32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y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4695874" y="1918416"/>
            <a:ext cx="3965083" cy="3908762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lvl="1">
              <a:lnSpc>
                <a:spcPts val="3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Propagation</a:t>
            </a:r>
          </a:p>
          <a:p>
            <a:pPr marL="0" lvl="1">
              <a:lnSpc>
                <a:spcPct val="20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L-1</a:t>
            </a:r>
          </a:p>
          <a:p>
            <a:pPr marL="0" lvl="1">
              <a:lnSpc>
                <a:spcPts val="3000"/>
              </a:lnSpc>
            </a:pP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ts val="3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pPr marL="0" lvl="1">
              <a:lnSpc>
                <a:spcPts val="3000"/>
              </a:lnSpc>
            </a:pP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ts val="3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zh-C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ts val="3000"/>
              </a:lnSpc>
            </a:pP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ts val="3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>
              <a:lnSpc>
                <a:spcPts val="3000"/>
              </a:lnSpc>
            </a:pP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/>
              <p:cNvSpPr/>
              <p:nvPr/>
            </p:nvSpPr>
            <p:spPr>
              <a:xfrm>
                <a:off x="6108946" y="4932333"/>
                <a:ext cx="1391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6" name="矩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946" y="4932333"/>
                <a:ext cx="1391342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19672" r="-36842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130324" y="2981233"/>
                <a:ext cx="1742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324" y="2981233"/>
                <a:ext cx="174207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19672" r="-29123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20900" y="2560892"/>
                <a:ext cx="1903983" cy="373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900" y="2560892"/>
                <a:ext cx="1903983" cy="373307"/>
              </a:xfrm>
              <a:prstGeom prst="rect">
                <a:avLst/>
              </a:prstGeom>
              <a:blipFill rotWithShape="0"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134319" y="3418558"/>
                <a:ext cx="1499898" cy="373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19" y="3418558"/>
                <a:ext cx="1499898" cy="373307"/>
              </a:xfrm>
              <a:prstGeom prst="rect">
                <a:avLst/>
              </a:prstGeom>
              <a:blipFill rotWithShape="0"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179605" y="3793496"/>
                <a:ext cx="13028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05" y="3793496"/>
                <a:ext cx="1302856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119672" r="-39437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179605" y="4314487"/>
                <a:ext cx="11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zh-CN" alt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05" y="4314487"/>
                <a:ext cx="1164613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5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6259121" cy="552440"/>
          </a:xfrm>
        </p:spPr>
        <p:txBody>
          <a:bodyPr>
            <a:normAutofit/>
          </a:bodyPr>
          <a:lstStyle/>
          <a:p>
            <a:r>
              <a:rPr lang="en-US" altLang="zh-CN" dirty="0"/>
              <a:t>Forward and Backward Propagation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1218110" y="4197917"/>
            <a:ext cx="2184518" cy="2479067"/>
            <a:chOff x="1218110" y="4197917"/>
            <a:chExt cx="2184518" cy="2479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406625" y="4197917"/>
                  <a:ext cx="1314078" cy="403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6625" y="4197917"/>
                  <a:ext cx="1314078" cy="40389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1418110" y="4732191"/>
                  <a:ext cx="1432380" cy="4044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10" y="4732191"/>
                  <a:ext cx="1432380" cy="40440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418110" y="5334780"/>
                  <a:ext cx="1324658" cy="4060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10" y="5334780"/>
                  <a:ext cx="1324658" cy="40600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478" b="-74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1418110" y="5828418"/>
                  <a:ext cx="1984518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  <m: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110" y="5828418"/>
                  <a:ext cx="1984518" cy="84856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8110" y="4197917"/>
              <a:ext cx="200000" cy="2371429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323999" y="2808001"/>
            <a:ext cx="3394306" cy="3804638"/>
            <a:chOff x="5323999" y="2808001"/>
            <a:chExt cx="3394306" cy="3804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5676318" y="2808001"/>
                  <a:ext cx="1979644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=2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318" y="2808001"/>
                  <a:ext cx="1979644" cy="84856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5676318" y="3675426"/>
                  <a:ext cx="1987915" cy="9648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sz="1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zh-CN" altLang="en-US" sz="16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16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6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318" y="3675426"/>
                  <a:ext cx="1987915" cy="96488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5668047" y="4659165"/>
                  <a:ext cx="2683535" cy="9648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sz="1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zh-CN" altLang="en-US" sz="16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16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6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num>
                              <m:den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  <m:f>
                              <m:f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047" y="4659165"/>
                  <a:ext cx="2683535" cy="96488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5668047" y="5647759"/>
                  <a:ext cx="3050258" cy="9648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en-US" sz="1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zh-CN" altLang="en-US" sz="1600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16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16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num>
                              <m:den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num>
                              <m:den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  <m:f>
                              <m:f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den>
                            </m:f>
                            <m:f>
                              <m:fPr>
                                <m:ctrlPr>
                                  <a:rPr lang="zh-CN" alt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6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047" y="5647759"/>
                  <a:ext cx="3050258" cy="96488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3999" y="3183449"/>
              <a:ext cx="268680" cy="3185778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32621" y="5141605"/>
            <a:ext cx="1177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Forward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21406" y="4485029"/>
            <a:ext cx="1353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Backward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48771" y="1302324"/>
            <a:ext cx="5997575" cy="2787959"/>
            <a:chOff x="248771" y="1302324"/>
            <a:chExt cx="5997575" cy="2787959"/>
          </a:xfrm>
        </p:grpSpPr>
        <p:pic>
          <p:nvPicPr>
            <p:cNvPr id="4102" name="Picture 6" descr="http://neuralnetworksanddeeplearning.com/images/tikz1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71" y="1331928"/>
              <a:ext cx="5997575" cy="234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1873399" y="3458494"/>
                  <a:ext cx="49872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399" y="3458494"/>
                  <a:ext cx="49872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3080025" y="3690173"/>
                  <a:ext cx="5046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0025" y="3690173"/>
                  <a:ext cx="504689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395833" y="2815097"/>
                  <a:ext cx="39100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00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5833" y="2815097"/>
                  <a:ext cx="391004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t="-6154" r="-20313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矩形 31"/>
            <p:cNvSpPr/>
            <p:nvPr/>
          </p:nvSpPr>
          <p:spPr>
            <a:xfrm>
              <a:off x="473236" y="2545445"/>
              <a:ext cx="2952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i="1" dirty="0">
                  <a:solidFill>
                    <a:srgbClr val="0000FF"/>
                  </a:solidFill>
                </a:rPr>
                <a:t>x</a:t>
              </a:r>
              <a:endParaRPr lang="zh-CN" altLang="en-US" sz="2000" i="1" dirty="0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1318110" y="1302324"/>
                  <a:ext cx="5548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8110" y="1302324"/>
                  <a:ext cx="5548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2393690" y="1322899"/>
                  <a:ext cx="54264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690" y="1322899"/>
                  <a:ext cx="542649" cy="4001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3814759" y="1556579"/>
                  <a:ext cx="54264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4759" y="1556579"/>
                  <a:ext cx="542649" cy="4001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535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4234" y="1148942"/>
            <a:ext cx="7922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recognition with hand-crafted feature, e.g. SIFT and LBP feature</a:t>
            </a:r>
          </a:p>
        </p:txBody>
      </p:sp>
      <p:sp>
        <p:nvSpPr>
          <p:cNvPr id="7" name="object 12"/>
          <p:cNvSpPr/>
          <p:nvPr/>
        </p:nvSpPr>
        <p:spPr>
          <a:xfrm>
            <a:off x="5727370" y="25434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3"/>
          <p:cNvSpPr/>
          <p:nvPr/>
        </p:nvSpPr>
        <p:spPr>
          <a:xfrm>
            <a:off x="8245737" y="346404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2"/>
          <p:cNvSpPr/>
          <p:nvPr/>
        </p:nvSpPr>
        <p:spPr>
          <a:xfrm>
            <a:off x="5082437" y="345896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3"/>
          <p:cNvSpPr/>
          <p:nvPr/>
        </p:nvSpPr>
        <p:spPr>
          <a:xfrm>
            <a:off x="1855687" y="34627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6478196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Traditional Methods VS Deep Learning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54234" y="3785848"/>
            <a:ext cx="5188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/ Feature learning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59009" y="2383840"/>
            <a:ext cx="8637341" cy="1217929"/>
            <a:chOff x="259009" y="2238780"/>
            <a:chExt cx="8637341" cy="1217929"/>
          </a:xfrm>
        </p:grpSpPr>
        <p:sp>
          <p:nvSpPr>
            <p:cNvPr id="6" name="object 11"/>
            <p:cNvSpPr/>
            <p:nvPr/>
          </p:nvSpPr>
          <p:spPr>
            <a:xfrm>
              <a:off x="5734884" y="2339110"/>
              <a:ext cx="2503624" cy="1017269"/>
            </a:xfrm>
            <a:custGeom>
              <a:avLst/>
              <a:gdLst/>
              <a:ahLst/>
              <a:cxnLst/>
              <a:rect l="l" t="t" r="r" b="b"/>
              <a:pathLst>
                <a:path w="2909570" h="1017270">
                  <a:moveTo>
                    <a:pt x="2539" y="0"/>
                  </a:moveTo>
                  <a:lnTo>
                    <a:pt x="1270" y="0"/>
                  </a:lnTo>
                  <a:lnTo>
                    <a:pt x="0" y="1269"/>
                  </a:lnTo>
                  <a:lnTo>
                    <a:pt x="0" y="2539"/>
                  </a:lnTo>
                  <a:lnTo>
                    <a:pt x="0" y="1014729"/>
                  </a:lnTo>
                  <a:lnTo>
                    <a:pt x="0" y="1016000"/>
                  </a:lnTo>
                  <a:lnTo>
                    <a:pt x="1270" y="1017269"/>
                  </a:lnTo>
                  <a:lnTo>
                    <a:pt x="2539" y="1017269"/>
                  </a:lnTo>
                  <a:lnTo>
                    <a:pt x="2907030" y="1017269"/>
                  </a:lnTo>
                  <a:lnTo>
                    <a:pt x="2908300" y="1017269"/>
                  </a:lnTo>
                  <a:lnTo>
                    <a:pt x="2909569" y="1016000"/>
                  </a:lnTo>
                  <a:lnTo>
                    <a:pt x="2909569" y="1014729"/>
                  </a:lnTo>
                  <a:lnTo>
                    <a:pt x="2909569" y="2539"/>
                  </a:lnTo>
                  <a:lnTo>
                    <a:pt x="2909569" y="1269"/>
                  </a:lnTo>
                  <a:lnTo>
                    <a:pt x="2908300" y="0"/>
                  </a:lnTo>
                  <a:lnTo>
                    <a:pt x="2907030" y="0"/>
                  </a:lnTo>
                  <a:lnTo>
                    <a:pt x="2539" y="0"/>
                  </a:lnTo>
                  <a:close/>
                </a:path>
              </a:pathLst>
            </a:custGeom>
            <a:ln w="36659">
              <a:solidFill>
                <a:schemeClr val="tx1"/>
              </a:solidFill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zh-CN" sz="2000" b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Classifier</a:t>
              </a:r>
            </a:p>
          </p:txBody>
        </p:sp>
        <p:sp>
          <p:nvSpPr>
            <p:cNvPr id="15" name="object 20"/>
            <p:cNvSpPr/>
            <p:nvPr/>
          </p:nvSpPr>
          <p:spPr>
            <a:xfrm>
              <a:off x="2642824" y="2341649"/>
              <a:ext cx="2565402" cy="1012190"/>
            </a:xfrm>
            <a:custGeom>
              <a:avLst/>
              <a:gdLst/>
              <a:ahLst/>
              <a:cxnLst/>
              <a:rect l="l" t="t" r="r" b="b"/>
              <a:pathLst>
                <a:path w="2863850" h="1012189">
                  <a:moveTo>
                    <a:pt x="2540" y="0"/>
                  </a:moveTo>
                  <a:lnTo>
                    <a:pt x="1270" y="0"/>
                  </a:lnTo>
                  <a:lnTo>
                    <a:pt x="0" y="1269"/>
                  </a:lnTo>
                  <a:lnTo>
                    <a:pt x="0" y="1009650"/>
                  </a:lnTo>
                  <a:lnTo>
                    <a:pt x="0" y="1010919"/>
                  </a:lnTo>
                  <a:lnTo>
                    <a:pt x="1270" y="1012189"/>
                  </a:lnTo>
                  <a:lnTo>
                    <a:pt x="2540" y="1012189"/>
                  </a:lnTo>
                  <a:lnTo>
                    <a:pt x="2861310" y="1012189"/>
                  </a:lnTo>
                  <a:lnTo>
                    <a:pt x="2862580" y="1012189"/>
                  </a:lnTo>
                  <a:lnTo>
                    <a:pt x="2863850" y="1010919"/>
                  </a:lnTo>
                  <a:lnTo>
                    <a:pt x="2863850" y="1009650"/>
                  </a:lnTo>
                  <a:lnTo>
                    <a:pt x="2863850" y="1269"/>
                  </a:lnTo>
                  <a:lnTo>
                    <a:pt x="2862580" y="0"/>
                  </a:lnTo>
                  <a:lnTo>
                    <a:pt x="2861310" y="0"/>
                  </a:lnTo>
                  <a:lnTo>
                    <a:pt x="2540" y="0"/>
                  </a:lnTo>
                  <a:close/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zh-CN" sz="2000" b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2000" b="1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000" b="1" spc="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</a:t>
              </a:r>
              <a:r>
                <a:rPr lang="en-US" altLang="zh-CN" sz="2000" b="1" spc="9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altLang="zh-CN" sz="2000" b="1" spc="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2000" b="1" spc="5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000" b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000" b="1" spc="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ft</a:t>
              </a:r>
              <a:r>
                <a:rPr lang="en-US" altLang="zh-CN" sz="2000" b="1" spc="1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000" b="1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2000" b="1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spc="1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2000" b="1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</a:t>
              </a:r>
              <a:r>
                <a:rPr lang="en-US" altLang="zh-CN" sz="2000" b="1" spc="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spc="12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sz="2000" b="1" spc="5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000" b="1" spc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000" b="1" spc="1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spc="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2000" b="1" spc="16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000" b="1" spc="8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spc="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000" b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000" b="1" spc="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2000" b="1" spc="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2000" b="1" spc="8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2000" b="1" spc="5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dirty="0"/>
            </a:p>
          </p:txBody>
        </p:sp>
        <p:sp>
          <p:nvSpPr>
            <p:cNvPr id="21" name="object 26"/>
            <p:cNvSpPr/>
            <p:nvPr/>
          </p:nvSpPr>
          <p:spPr>
            <a:xfrm>
              <a:off x="259009" y="2238780"/>
              <a:ext cx="1857157" cy="12179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2116166" y="2847744"/>
              <a:ext cx="526658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</p:cxnSp>
        <p:cxnSp>
          <p:nvCxnSpPr>
            <p:cNvPr id="48" name="直接箭头连接符 47"/>
            <p:cNvCxnSpPr/>
            <p:nvPr/>
          </p:nvCxnSpPr>
          <p:spPr>
            <a:xfrm>
              <a:off x="5208226" y="2847744"/>
              <a:ext cx="526658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</p:cxnSp>
        <p:cxnSp>
          <p:nvCxnSpPr>
            <p:cNvPr id="55" name="直接箭头连接符 54"/>
            <p:cNvCxnSpPr/>
            <p:nvPr/>
          </p:nvCxnSpPr>
          <p:spPr>
            <a:xfrm>
              <a:off x="8216999" y="2847744"/>
              <a:ext cx="679351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</p:cxnSp>
      </p:grpSp>
      <p:grpSp>
        <p:nvGrpSpPr>
          <p:cNvPr id="57" name="组合 56"/>
          <p:cNvGrpSpPr/>
          <p:nvPr/>
        </p:nvGrpSpPr>
        <p:grpSpPr>
          <a:xfrm>
            <a:off x="259009" y="4589860"/>
            <a:ext cx="8637341" cy="1217929"/>
            <a:chOff x="259009" y="2238780"/>
            <a:chExt cx="8637341" cy="1217929"/>
          </a:xfrm>
        </p:grpSpPr>
        <p:sp>
          <p:nvSpPr>
            <p:cNvPr id="58" name="object 11"/>
            <p:cNvSpPr/>
            <p:nvPr/>
          </p:nvSpPr>
          <p:spPr>
            <a:xfrm>
              <a:off x="5467351" y="2347902"/>
              <a:ext cx="2771157" cy="1017269"/>
            </a:xfrm>
            <a:custGeom>
              <a:avLst/>
              <a:gdLst/>
              <a:ahLst/>
              <a:cxnLst/>
              <a:rect l="l" t="t" r="r" b="b"/>
              <a:pathLst>
                <a:path w="2909570" h="1017270">
                  <a:moveTo>
                    <a:pt x="2539" y="0"/>
                  </a:moveTo>
                  <a:lnTo>
                    <a:pt x="1270" y="0"/>
                  </a:lnTo>
                  <a:lnTo>
                    <a:pt x="0" y="1269"/>
                  </a:lnTo>
                  <a:lnTo>
                    <a:pt x="0" y="2539"/>
                  </a:lnTo>
                  <a:lnTo>
                    <a:pt x="0" y="1014729"/>
                  </a:lnTo>
                  <a:lnTo>
                    <a:pt x="0" y="1016000"/>
                  </a:lnTo>
                  <a:lnTo>
                    <a:pt x="1270" y="1017269"/>
                  </a:lnTo>
                  <a:lnTo>
                    <a:pt x="2539" y="1017269"/>
                  </a:lnTo>
                  <a:lnTo>
                    <a:pt x="2907030" y="1017269"/>
                  </a:lnTo>
                  <a:lnTo>
                    <a:pt x="2908300" y="1017269"/>
                  </a:lnTo>
                  <a:lnTo>
                    <a:pt x="2909569" y="1016000"/>
                  </a:lnTo>
                  <a:lnTo>
                    <a:pt x="2909569" y="1014729"/>
                  </a:lnTo>
                  <a:lnTo>
                    <a:pt x="2909569" y="2539"/>
                  </a:lnTo>
                  <a:lnTo>
                    <a:pt x="2909569" y="1269"/>
                  </a:lnTo>
                  <a:lnTo>
                    <a:pt x="2908300" y="0"/>
                  </a:lnTo>
                  <a:lnTo>
                    <a:pt x="2907030" y="0"/>
                  </a:lnTo>
                  <a:lnTo>
                    <a:pt x="2539" y="0"/>
                  </a:lnTo>
                  <a:close/>
                </a:path>
              </a:pathLst>
            </a:custGeom>
            <a:ln w="36659">
              <a:solidFill>
                <a:schemeClr val="tx1"/>
              </a:solidFill>
            </a:ln>
          </p:spPr>
          <p:txBody>
            <a:bodyPr wrap="square" lIns="0" tIns="0" rIns="0" bIns="0" rtlCol="0" anchor="ctr"/>
            <a:lstStyle/>
            <a:p>
              <a:pPr marL="12700" marR="5080" indent="255270" algn="ctr">
                <a:lnSpc>
                  <a:spcPct val="127899"/>
                </a:lnSpc>
              </a:pPr>
              <a:r>
                <a:rPr lang="en-US" altLang="zh-CN" sz="2000" b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Trainable </a:t>
              </a:r>
            </a:p>
            <a:p>
              <a:pPr marL="12700" marR="5080" indent="255270" algn="ctr">
                <a:lnSpc>
                  <a:spcPct val="127899"/>
                </a:lnSpc>
              </a:pPr>
              <a:r>
                <a:rPr lang="en-US" altLang="zh-CN" sz="2000" b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Classifier</a:t>
              </a:r>
            </a:p>
          </p:txBody>
        </p:sp>
        <p:sp>
          <p:nvSpPr>
            <p:cNvPr id="59" name="object 20"/>
            <p:cNvSpPr/>
            <p:nvPr/>
          </p:nvSpPr>
          <p:spPr>
            <a:xfrm>
              <a:off x="2642825" y="2341649"/>
              <a:ext cx="2824526" cy="1012190"/>
            </a:xfrm>
            <a:custGeom>
              <a:avLst/>
              <a:gdLst/>
              <a:ahLst/>
              <a:cxnLst/>
              <a:rect l="l" t="t" r="r" b="b"/>
              <a:pathLst>
                <a:path w="2863850" h="1012189">
                  <a:moveTo>
                    <a:pt x="2540" y="0"/>
                  </a:moveTo>
                  <a:lnTo>
                    <a:pt x="1270" y="0"/>
                  </a:lnTo>
                  <a:lnTo>
                    <a:pt x="0" y="1269"/>
                  </a:lnTo>
                  <a:lnTo>
                    <a:pt x="0" y="1009650"/>
                  </a:lnTo>
                  <a:lnTo>
                    <a:pt x="0" y="1010919"/>
                  </a:lnTo>
                  <a:lnTo>
                    <a:pt x="1270" y="1012189"/>
                  </a:lnTo>
                  <a:lnTo>
                    <a:pt x="2540" y="1012189"/>
                  </a:lnTo>
                  <a:lnTo>
                    <a:pt x="2861310" y="1012189"/>
                  </a:lnTo>
                  <a:lnTo>
                    <a:pt x="2862580" y="1012189"/>
                  </a:lnTo>
                  <a:lnTo>
                    <a:pt x="2863850" y="1010919"/>
                  </a:lnTo>
                  <a:lnTo>
                    <a:pt x="2863850" y="1009650"/>
                  </a:lnTo>
                  <a:lnTo>
                    <a:pt x="2863850" y="1269"/>
                  </a:lnTo>
                  <a:lnTo>
                    <a:pt x="2862580" y="0"/>
                  </a:lnTo>
                  <a:lnTo>
                    <a:pt x="2861310" y="0"/>
                  </a:lnTo>
                  <a:lnTo>
                    <a:pt x="2540" y="0"/>
                  </a:lnTo>
                  <a:close/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 anchor="ctr"/>
            <a:lstStyle/>
            <a:p>
              <a:pPr marL="12700" marR="5080" indent="255270" algn="ctr">
                <a:lnSpc>
                  <a:spcPct val="127899"/>
                </a:lnSpc>
              </a:pPr>
              <a:r>
                <a:rPr lang="en-US" altLang="zh-CN" sz="2000" b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Trainable </a:t>
              </a:r>
            </a:p>
            <a:p>
              <a:pPr marL="12700" marR="5080" indent="255270" algn="ctr">
                <a:lnSpc>
                  <a:spcPct val="127899"/>
                </a:lnSpc>
              </a:pPr>
              <a:r>
                <a:rPr lang="en-US" altLang="zh-CN" sz="2000" b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Extractor</a:t>
              </a:r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object 26"/>
            <p:cNvSpPr/>
            <p:nvPr/>
          </p:nvSpPr>
          <p:spPr>
            <a:xfrm>
              <a:off x="259009" y="2238780"/>
              <a:ext cx="1857157" cy="12179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61" name="直接箭头连接符 60"/>
            <p:cNvCxnSpPr/>
            <p:nvPr/>
          </p:nvCxnSpPr>
          <p:spPr>
            <a:xfrm>
              <a:off x="2116166" y="2847744"/>
              <a:ext cx="526658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</p:cxnSp>
        <p:cxnSp>
          <p:nvCxnSpPr>
            <p:cNvPr id="63" name="直接箭头连接符 62"/>
            <p:cNvCxnSpPr/>
            <p:nvPr/>
          </p:nvCxnSpPr>
          <p:spPr>
            <a:xfrm>
              <a:off x="8216999" y="2847744"/>
              <a:ext cx="679351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</p:cxnSp>
      </p:grpSp>
      <p:grpSp>
        <p:nvGrpSpPr>
          <p:cNvPr id="22" name="组合 21"/>
          <p:cNvGrpSpPr/>
          <p:nvPr/>
        </p:nvGrpSpPr>
        <p:grpSpPr>
          <a:xfrm>
            <a:off x="4026487" y="5835117"/>
            <a:ext cx="2881728" cy="771525"/>
            <a:chOff x="1764052" y="2755523"/>
            <a:chExt cx="3938253" cy="1803325"/>
          </a:xfrm>
        </p:grpSpPr>
        <p:sp>
          <p:nvSpPr>
            <p:cNvPr id="23" name="矩形 22"/>
            <p:cNvSpPr/>
            <p:nvPr/>
          </p:nvSpPr>
          <p:spPr>
            <a:xfrm>
              <a:off x="1764052" y="2755523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893175" y="2896278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022299" y="3037033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151422" y="3177788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585137" y="3155075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693063" y="3269961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800988" y="3384847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908913" y="3499733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739255" y="3262533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816090" y="3347399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892924" y="3432265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969759" y="3517131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046593" y="3601997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123428" y="3686862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200263" y="3771728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5277097" y="3856594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367058" y="3922200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430767" y="4026326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5507602" y="4111193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stCxn id="50" idx="0"/>
            </p:cNvCxnSpPr>
            <p:nvPr/>
          </p:nvCxnSpPr>
          <p:spPr>
            <a:xfrm flipH="1" flipV="1">
              <a:off x="4060258" y="3675859"/>
              <a:ext cx="1544696" cy="5117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50" idx="2"/>
            </p:cNvCxnSpPr>
            <p:nvPr/>
          </p:nvCxnSpPr>
          <p:spPr>
            <a:xfrm flipH="1" flipV="1">
              <a:off x="4290494" y="4115446"/>
              <a:ext cx="1314460" cy="15144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2452584" y="4166283"/>
              <a:ext cx="242213" cy="249950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023673" y="4142537"/>
              <a:ext cx="109062" cy="112546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5566536" y="4187604"/>
              <a:ext cx="76835" cy="79289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V="1">
              <a:off x="2691454" y="4133242"/>
              <a:ext cx="1332220" cy="3304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699742" y="4264378"/>
              <a:ext cx="1322355" cy="14879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合 52"/>
            <p:cNvGrpSpPr/>
            <p:nvPr/>
          </p:nvGrpSpPr>
          <p:grpSpPr>
            <a:xfrm>
              <a:off x="4038177" y="3672536"/>
              <a:ext cx="162503" cy="167693"/>
              <a:chOff x="6080422" y="2838192"/>
              <a:chExt cx="226959" cy="226959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74" name="矩形 73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5" name="直接连接符 74"/>
              <p:cNvCxnSpPr>
                <a:stCxn id="74" idx="1"/>
                <a:endCxn id="74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stCxn id="74" idx="0"/>
                <a:endCxn id="74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4112058" y="3764026"/>
              <a:ext cx="162503" cy="167693"/>
              <a:chOff x="6080422" y="2838192"/>
              <a:chExt cx="226959" cy="226959"/>
            </a:xfrm>
            <a:solidFill>
              <a:srgbClr val="FFFF00"/>
            </a:solidFill>
          </p:grpSpPr>
          <p:sp>
            <p:nvSpPr>
              <p:cNvPr id="71" name="矩形 70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2" name="直接连接符 71"/>
              <p:cNvCxnSpPr>
                <a:stCxn id="71" idx="1"/>
                <a:endCxn id="71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>
                <a:stCxn id="71" idx="0"/>
                <a:endCxn id="71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4185939" y="3855515"/>
              <a:ext cx="162503" cy="167693"/>
              <a:chOff x="6080422" y="2838192"/>
              <a:chExt cx="226959" cy="226959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68" name="矩形 67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9" name="直接连接符 68"/>
              <p:cNvCxnSpPr>
                <a:stCxn id="68" idx="1"/>
                <a:endCxn id="68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>
                <a:stCxn id="68" idx="0"/>
                <a:endCxn id="68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4259819" y="3947005"/>
              <a:ext cx="162503" cy="167693"/>
              <a:chOff x="6080422" y="2838192"/>
              <a:chExt cx="226959" cy="226959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6" name="直接连接符 65"/>
              <p:cNvCxnSpPr>
                <a:stCxn id="65" idx="1"/>
                <a:endCxn id="65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65" idx="0"/>
                <a:endCxn id="65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099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Backward Propagation</a:t>
            </a:r>
            <a:endParaRPr lang="zh-CN" altLang="en-US" dirty="0"/>
          </a:p>
        </p:txBody>
      </p:sp>
      <p:grpSp>
        <p:nvGrpSpPr>
          <p:cNvPr id="49" name="组合 48"/>
          <p:cNvGrpSpPr/>
          <p:nvPr/>
        </p:nvGrpSpPr>
        <p:grpSpPr>
          <a:xfrm>
            <a:off x="4695874" y="1918416"/>
            <a:ext cx="3965083" cy="3877985"/>
            <a:chOff x="4807441" y="1978648"/>
            <a:chExt cx="3965083" cy="3877985"/>
          </a:xfrm>
        </p:grpSpPr>
        <p:sp>
          <p:nvSpPr>
            <p:cNvPr id="50" name="文本框 49"/>
            <p:cNvSpPr txBox="1"/>
            <p:nvPr/>
          </p:nvSpPr>
          <p:spPr>
            <a:xfrm>
              <a:off x="4807441" y="1978648"/>
              <a:ext cx="3965083" cy="3877985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lvl="1">
                <a:lnSpc>
                  <a:spcPts val="3000"/>
                </a:lnSpc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Backward Propagation</a:t>
              </a:r>
            </a:p>
            <a:p>
              <a:pPr marL="0" lvl="1">
                <a:lnSpc>
                  <a:spcPct val="200000"/>
                </a:lnSpc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</a:p>
            <a:p>
              <a:pPr marL="0" lvl="1">
                <a:lnSpc>
                  <a:spcPct val="200000"/>
                </a:lnSpc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L-1</a:t>
              </a:r>
            </a:p>
            <a:p>
              <a:pPr marL="0" lvl="1">
                <a:lnSpc>
                  <a:spcPts val="3000"/>
                </a:lnSpc>
              </a:pP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1">
                <a:lnSpc>
                  <a:spcPts val="3000"/>
                </a:lnSpc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  <a:p>
              <a:pPr marL="0" lvl="1">
                <a:lnSpc>
                  <a:spcPts val="3000"/>
                </a:lnSpc>
              </a:pP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1">
                <a:lnSpc>
                  <a:spcPts val="3000"/>
                </a:lnSpc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1">
                <a:lnSpc>
                  <a:spcPts val="3000"/>
                </a:lnSpc>
              </a:pP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6220513" y="3439912"/>
                  <a:ext cx="1956369" cy="467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513" y="3439912"/>
                  <a:ext cx="1956369" cy="46705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6232467" y="4223060"/>
                  <a:ext cx="14859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467" y="4223060"/>
                  <a:ext cx="1485920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6108946" y="4932333"/>
                <a:ext cx="1785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946" y="4932333"/>
                <a:ext cx="1785938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30263" r="-39249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709513" y="2450207"/>
                <a:ext cx="2653034" cy="793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zh-CN" alt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b>
                        <m:sSubPr>
                          <m:ctrlPr>
                            <a:rPr lang="zh-CN" altLang="en-US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513" y="2450207"/>
                <a:ext cx="2653034" cy="7939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/>
          <p:cNvGrpSpPr/>
          <p:nvPr/>
        </p:nvGrpSpPr>
        <p:grpSpPr>
          <a:xfrm>
            <a:off x="409625" y="1903027"/>
            <a:ext cx="3895676" cy="3908762"/>
            <a:chOff x="4807441" y="1978648"/>
            <a:chExt cx="3965083" cy="3908762"/>
          </a:xfrm>
        </p:grpSpPr>
        <p:sp>
          <p:nvSpPr>
            <p:cNvPr id="64" name="文本框 63"/>
            <p:cNvSpPr txBox="1"/>
            <p:nvPr/>
          </p:nvSpPr>
          <p:spPr>
            <a:xfrm>
              <a:off x="4807441" y="1978648"/>
              <a:ext cx="3965083" cy="3908762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lvl="1">
                <a:lnSpc>
                  <a:spcPts val="3000"/>
                </a:lnSpc>
              </a:pP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 Propagation</a:t>
              </a:r>
            </a:p>
            <a:p>
              <a:pPr marL="0" lvl="1">
                <a:lnSpc>
                  <a:spcPct val="200000"/>
                </a:lnSpc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L-1</a:t>
              </a:r>
            </a:p>
            <a:p>
              <a:pPr marL="0" lvl="1">
                <a:lnSpc>
                  <a:spcPts val="3000"/>
                </a:lnSpc>
              </a:pP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1">
                <a:lnSpc>
                  <a:spcPts val="3000"/>
                </a:lnSpc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</a:t>
              </a:r>
              <a:r>
                <a:rPr lang="en-US" altLang="zh-CN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  <a:p>
              <a:pPr marL="0" lvl="1">
                <a:lnSpc>
                  <a:spcPts val="3000"/>
                </a:lnSpc>
              </a:pP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1">
                <a:lnSpc>
                  <a:spcPts val="3000"/>
                </a:lnSpc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1">
                <a:lnSpc>
                  <a:spcPts val="3000"/>
                </a:lnSpc>
              </a:pP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1">
                <a:lnSpc>
                  <a:spcPts val="3000"/>
                </a:lnSpc>
              </a:pPr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lvl="1">
                <a:lnSpc>
                  <a:spcPts val="3000"/>
                </a:lnSpc>
              </a:pP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6202496" y="2580564"/>
                  <a:ext cx="2498889" cy="467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2496" y="2580564"/>
                  <a:ext cx="2498889" cy="46705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6220513" y="3439912"/>
                  <a:ext cx="1956369" cy="467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513" y="3439912"/>
                  <a:ext cx="1956369" cy="46705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2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6232467" y="4223060"/>
                  <a:ext cx="14859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467" y="4223060"/>
                  <a:ext cx="1485920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1879846" y="4932333"/>
                <a:ext cx="1785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846" y="4932333"/>
                <a:ext cx="1785938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30263" r="-39249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0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Training Protocols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29026" y="1548112"/>
            <a:ext cx="7625926" cy="4708981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Purely supervised (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parameters randomly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model with SGD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in most practical systems for image recognition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Layer-wise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supervised classifier (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greedy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each layer one after another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supervised classifier, keeping the other layers fixed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when very few labeled samples are available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new module or a classifier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 the whole model supervised 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in many difficult task, e.g. segmentation and detection</a:t>
            </a:r>
          </a:p>
        </p:txBody>
      </p:sp>
    </p:spTree>
    <p:extLst>
      <p:ext uri="{BB962C8B-B14F-4D97-AF65-F5344CB8AC3E}">
        <p14:creationId xmlns:p14="http://schemas.microsoft.com/office/powerpoint/2010/main" val="34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1793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1267206"/>
            <a:ext cx="7886700" cy="498729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Recognition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Propagation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Deep Learning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Labeling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Parsing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Models</a:t>
            </a:r>
          </a:p>
        </p:txBody>
      </p:sp>
    </p:spTree>
    <p:extLst>
      <p:ext uri="{BB962C8B-B14F-4D97-AF65-F5344CB8AC3E}">
        <p14:creationId xmlns:p14="http://schemas.microsoft.com/office/powerpoint/2010/main" val="2628067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7259246" cy="55244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+mj-ea"/>
              </a:rPr>
              <a:t>Deep Learning Everywhere</a:t>
            </a:r>
            <a:endParaRPr lang="zh-CN" altLang="en-US" dirty="0"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0279" y="1216620"/>
            <a:ext cx="676726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>
                <a:latin typeface="+mj-ea"/>
                <a:ea typeface="+mj-ea"/>
              </a:rPr>
              <a:t>Image Classification; Object Detection; Image Segmentation </a:t>
            </a:r>
            <a:endParaRPr lang="zh-CN" altLang="en-US" sz="1700" dirty="0">
              <a:latin typeface="+mj-ea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82752" y="4341582"/>
            <a:ext cx="5819788" cy="1828800"/>
            <a:chOff x="1477424" y="4341582"/>
            <a:chExt cx="5819788" cy="1828800"/>
          </a:xfrm>
        </p:grpSpPr>
        <p:pic>
          <p:nvPicPr>
            <p:cNvPr id="12" name="图片 1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7424" y="4341582"/>
              <a:ext cx="2743200" cy="1828800"/>
            </a:xfrm>
            <a:prstGeom prst="rect">
              <a:avLst/>
            </a:prstGeom>
          </p:spPr>
        </p:pic>
        <p:pic>
          <p:nvPicPr>
            <p:cNvPr id="10" name="图片 9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4012" y="4341582"/>
              <a:ext cx="2743200" cy="1828800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684342" y="3907887"/>
            <a:ext cx="73191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>
                <a:latin typeface="+mj-ea"/>
                <a:ea typeface="+mj-ea"/>
              </a:rPr>
              <a:t>Pedestrian</a:t>
            </a:r>
            <a:r>
              <a:rPr lang="en-US" altLang="zh-CN" sz="1700" dirty="0"/>
              <a:t> </a:t>
            </a:r>
            <a:r>
              <a:rPr lang="en-US" altLang="zh-CN" sz="1700" dirty="0">
                <a:latin typeface="+mj-ea"/>
                <a:ea typeface="+mj-ea"/>
              </a:rPr>
              <a:t>Detection; Lane Detection; Traffic Sign Recognition</a:t>
            </a:r>
            <a:endParaRPr lang="zh-CN" altLang="en-US" sz="1700" dirty="0"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482752" y="1689778"/>
            <a:ext cx="5819788" cy="1828800"/>
            <a:chOff x="1477424" y="1689778"/>
            <a:chExt cx="5819788" cy="1828800"/>
          </a:xfrm>
        </p:grpSpPr>
        <p:pic>
          <p:nvPicPr>
            <p:cNvPr id="20" name="图片 19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4012" y="1689778"/>
              <a:ext cx="2743200" cy="1828800"/>
            </a:xfrm>
            <a:prstGeom prst="rect">
              <a:avLst/>
            </a:prstGeom>
          </p:spPr>
        </p:pic>
        <p:pic>
          <p:nvPicPr>
            <p:cNvPr id="16388" name="Picture 4" descr="https://media-exp2.licdn.com/media-proxy/ext?w=800&amp;h=800&amp;hash=qZYBiCA7qDD1YNAi2gfL90AufYc%3D&amp;ora=1%2CaFBCTXdkRmpGL2lvQUFBPQ%2CxAVta9Er0Vinkhwfjw8177yE41y87UNCVordEGXyD3u0qYrdf3_uLMPcL-CouVkRfyQclAVjLPL6QDG3D8W-KYq7LN11gsS2do27dA4BYBI3iSdf4tY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424" y="1689778"/>
              <a:ext cx="27432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组合 54"/>
          <p:cNvGrpSpPr/>
          <p:nvPr/>
        </p:nvGrpSpPr>
        <p:grpSpPr>
          <a:xfrm>
            <a:off x="1009013" y="1116548"/>
            <a:ext cx="6669801" cy="2640461"/>
            <a:chOff x="968128" y="1057835"/>
            <a:chExt cx="6849035" cy="2711417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968128" y="1057835"/>
              <a:ext cx="6849034" cy="0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968128" y="1057835"/>
              <a:ext cx="0" cy="2544513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817162" y="1057835"/>
              <a:ext cx="0" cy="2544513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6450814" y="3602348"/>
              <a:ext cx="1366349" cy="0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968128" y="3602348"/>
              <a:ext cx="5162718" cy="0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126144" y="3602348"/>
              <a:ext cx="168470" cy="166904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6289427" y="3597586"/>
              <a:ext cx="166151" cy="164603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1009013" y="3821366"/>
            <a:ext cx="6669801" cy="2477925"/>
            <a:chOff x="1009013" y="3821366"/>
            <a:chExt cx="6669801" cy="2477925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1009013" y="6299291"/>
              <a:ext cx="6669800" cy="0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1009013" y="3821366"/>
              <a:ext cx="0" cy="2477925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678813" y="3821366"/>
              <a:ext cx="0" cy="2477925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6348221" y="3832904"/>
              <a:ext cx="1330593" cy="0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009013" y="3832904"/>
              <a:ext cx="5027614" cy="0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6032048" y="3832904"/>
              <a:ext cx="164061" cy="162536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6191058" y="3828266"/>
              <a:ext cx="161803" cy="160295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51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EE607146-DD1E-4EBD-B8F7-D93B3206AC37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3921283" cy="55244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+mj-ea"/>
              </a:rPr>
              <a:t>Image Recognition</a:t>
            </a:r>
            <a:endParaRPr lang="zh-CN" altLang="en-US" dirty="0"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29" y="3758528"/>
            <a:ext cx="7154100" cy="2756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3523" y="5810953"/>
            <a:ext cx="145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Prediction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内容占位符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9" y="1694594"/>
            <a:ext cx="1823437" cy="1110313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504077"/>
              </p:ext>
            </p:extLst>
          </p:nvPr>
        </p:nvGraphicFramePr>
        <p:xfrm>
          <a:off x="6888743" y="1257282"/>
          <a:ext cx="1076045" cy="189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2" name="Equation" r:id="rId5" imgW="190500" imgH="457200" progId="Equation.DSMT4">
                  <p:embed/>
                </p:oleObj>
              </mc:Choice>
              <mc:Fallback>
                <p:oleObj name="Equation" r:id="rId5" imgW="190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743" y="1257282"/>
                        <a:ext cx="1076045" cy="1893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605053" y="3095892"/>
            <a:ext cx="325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44052" y="1699899"/>
            <a:ext cx="75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Dog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244052" y="2291767"/>
            <a:ext cx="75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Bird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7244052" y="2810212"/>
            <a:ext cx="75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Bear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8015355" y="1640698"/>
            <a:ext cx="754074" cy="812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</a:rPr>
              <a:t>?</a:t>
            </a:r>
            <a:endParaRPr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56418" y="1214608"/>
            <a:ext cx="75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Cat</a:t>
            </a:r>
            <a:endParaRPr lang="zh-CN" altLang="en-US" b="1" dirty="0"/>
          </a:p>
        </p:txBody>
      </p:sp>
      <p:sp>
        <p:nvSpPr>
          <p:cNvPr id="18" name="右箭头 17"/>
          <p:cNvSpPr/>
          <p:nvPr/>
        </p:nvSpPr>
        <p:spPr>
          <a:xfrm>
            <a:off x="2138637" y="2082658"/>
            <a:ext cx="409041" cy="213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605053" y="1287242"/>
            <a:ext cx="3938253" cy="1803325"/>
            <a:chOff x="1764052" y="2755523"/>
            <a:chExt cx="3938253" cy="1803325"/>
          </a:xfrm>
        </p:grpSpPr>
        <p:sp>
          <p:nvSpPr>
            <p:cNvPr id="20" name="矩形 19"/>
            <p:cNvSpPr/>
            <p:nvPr/>
          </p:nvSpPr>
          <p:spPr>
            <a:xfrm>
              <a:off x="1764052" y="2755523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893175" y="2896278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022299" y="3037033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151422" y="3177788"/>
              <a:ext cx="1338311" cy="1381060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585137" y="3155075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693063" y="3269961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800988" y="3384847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08913" y="3499733"/>
              <a:ext cx="817530" cy="843644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739255" y="3262533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816090" y="3347399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892924" y="3432265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969759" y="3517131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046593" y="3601997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123428" y="3686862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200263" y="3771728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277097" y="3856594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367058" y="3922200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430767" y="4026326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507602" y="4111193"/>
              <a:ext cx="194703" cy="200923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>
              <a:stCxn id="43" idx="0"/>
            </p:cNvCxnSpPr>
            <p:nvPr/>
          </p:nvCxnSpPr>
          <p:spPr>
            <a:xfrm flipH="1" flipV="1">
              <a:off x="4060258" y="3675859"/>
              <a:ext cx="1544696" cy="5117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43" idx="2"/>
            </p:cNvCxnSpPr>
            <p:nvPr/>
          </p:nvCxnSpPr>
          <p:spPr>
            <a:xfrm flipH="1" flipV="1">
              <a:off x="4290494" y="4115446"/>
              <a:ext cx="1314460" cy="15144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2452584" y="4166283"/>
              <a:ext cx="242213" cy="249950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23673" y="4142537"/>
              <a:ext cx="109062" cy="112546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566536" y="4187604"/>
              <a:ext cx="76835" cy="79289"/>
            </a:xfrm>
            <a:prstGeom prst="rect">
              <a:avLst/>
            </a:prstGeom>
            <a:solidFill>
              <a:schemeClr val="bg1">
                <a:lumMod val="75000"/>
                <a:alpha val="6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/>
            <p:nvPr/>
          </p:nvCxnSpPr>
          <p:spPr>
            <a:xfrm flipV="1">
              <a:off x="2691454" y="4133242"/>
              <a:ext cx="1332220" cy="3304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2699742" y="4264378"/>
              <a:ext cx="1322355" cy="14879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/>
            <p:cNvGrpSpPr/>
            <p:nvPr/>
          </p:nvGrpSpPr>
          <p:grpSpPr>
            <a:xfrm>
              <a:off x="4038177" y="3672536"/>
              <a:ext cx="162503" cy="167693"/>
              <a:chOff x="6080422" y="2838192"/>
              <a:chExt cx="226959" cy="226959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59" name="矩形 58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0" name="直接连接符 59"/>
              <p:cNvCxnSpPr>
                <a:stCxn id="59" idx="1"/>
                <a:endCxn id="59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59" idx="0"/>
                <a:endCxn id="59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/>
            <p:cNvGrpSpPr/>
            <p:nvPr/>
          </p:nvGrpSpPr>
          <p:grpSpPr>
            <a:xfrm>
              <a:off x="4112058" y="3764026"/>
              <a:ext cx="162503" cy="167693"/>
              <a:chOff x="6080422" y="2838192"/>
              <a:chExt cx="226959" cy="226959"/>
            </a:xfrm>
            <a:solidFill>
              <a:srgbClr val="FFFF00"/>
            </a:solidFill>
          </p:grpSpPr>
          <p:sp>
            <p:nvSpPr>
              <p:cNvPr id="56" name="矩形 55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7" name="直接连接符 56"/>
              <p:cNvCxnSpPr>
                <a:stCxn id="56" idx="1"/>
                <a:endCxn id="56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56" idx="0"/>
                <a:endCxn id="56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/>
            <p:cNvGrpSpPr/>
            <p:nvPr/>
          </p:nvGrpSpPr>
          <p:grpSpPr>
            <a:xfrm>
              <a:off x="4185939" y="3855515"/>
              <a:ext cx="162503" cy="167693"/>
              <a:chOff x="6080422" y="2838192"/>
              <a:chExt cx="226959" cy="226959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53" name="矩形 52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4" name="直接连接符 53"/>
              <p:cNvCxnSpPr>
                <a:stCxn id="53" idx="1"/>
                <a:endCxn id="53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53" idx="0"/>
                <a:endCxn id="53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>
              <a:off x="4259819" y="3947005"/>
              <a:ext cx="162503" cy="167693"/>
              <a:chOff x="6080422" y="2838192"/>
              <a:chExt cx="226959" cy="226959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6080422" y="2838192"/>
                <a:ext cx="226959" cy="22695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0"/>
              <p:cNvCxnSpPr>
                <a:stCxn id="50" idx="1"/>
                <a:endCxn id="50" idx="3"/>
              </p:cNvCxnSpPr>
              <p:nvPr/>
            </p:nvCxnSpPr>
            <p:spPr>
              <a:xfrm>
                <a:off x="6080422" y="2951672"/>
                <a:ext cx="226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50" idx="0"/>
                <a:endCxn id="50" idx="2"/>
              </p:cNvCxnSpPr>
              <p:nvPr/>
            </p:nvCxnSpPr>
            <p:spPr>
              <a:xfrm>
                <a:off x="6193902" y="2838192"/>
                <a:ext cx="0" cy="2269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右箭头 61"/>
          <p:cNvSpPr/>
          <p:nvPr/>
        </p:nvSpPr>
        <p:spPr>
          <a:xfrm>
            <a:off x="6557568" y="2082657"/>
            <a:ext cx="409041" cy="213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163523" y="4415409"/>
            <a:ext cx="145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Image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8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Object Detection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447102"/>
            <a:ext cx="7886700" cy="4303712"/>
          </a:xfrm>
        </p:spPr>
      </p:pic>
    </p:spTree>
    <p:extLst>
      <p:ext uri="{BB962C8B-B14F-4D97-AF65-F5344CB8AC3E}">
        <p14:creationId xmlns:p14="http://schemas.microsoft.com/office/powerpoint/2010/main" val="42555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Semantic Labeling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488"/>
            <a:ext cx="9144000" cy="47749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58743" y="1245956"/>
            <a:ext cx="718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</a:rPr>
              <a:t>Labeling every pixel with the object it belongs to.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Scene Parsing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58743" y="1377338"/>
            <a:ext cx="718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</a:rPr>
              <a:t>Each output sees a large input context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253"/>
            <a:ext cx="9185364" cy="39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4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0" y="1024466"/>
            <a:ext cx="3878467" cy="5618805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4" y="222481"/>
            <a:ext cx="5859071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Other Recognition Applications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068" y="1024466"/>
            <a:ext cx="4832240" cy="56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1793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1267206"/>
            <a:ext cx="7886700" cy="498729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Recognition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  <a:p>
            <a:pPr lvl="1">
              <a:buFont typeface="Calibri" panose="020F0502020204030204" pitchFamily="34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Propagation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Deep Learning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Labeling</a:t>
            </a:r>
          </a:p>
          <a:p>
            <a:pPr lvl="1">
              <a:buFont typeface="Times New Roman" panose="02020603050405020304" pitchFamily="18" charset="0"/>
              <a:buChar char="‒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Parsing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Models</a:t>
            </a:r>
          </a:p>
        </p:txBody>
      </p:sp>
    </p:spTree>
    <p:extLst>
      <p:ext uri="{BB962C8B-B14F-4D97-AF65-F5344CB8AC3E}">
        <p14:creationId xmlns:p14="http://schemas.microsoft.com/office/powerpoint/2010/main" val="141556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What is Deep Learning?</a:t>
            </a:r>
            <a:endParaRPr lang="zh-CN" altLang="en-US" dirty="0">
              <a:ea typeface="+mj-ea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7" y="1230922"/>
            <a:ext cx="8264726" cy="489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57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LeNet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3" y="3898364"/>
            <a:ext cx="3952954" cy="24705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4305" y="4902830"/>
            <a:ext cx="373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手写数字识别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371"/>
            <a:ext cx="9144000" cy="26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0" y="2246036"/>
            <a:ext cx="8761258" cy="428920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AlexNet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8639" y="1164959"/>
            <a:ext cx="7624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Trained the network on ImageNet.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Used </a:t>
            </a:r>
            <a:r>
              <a:rPr lang="en-US" altLang="zh-CN" sz="2400" dirty="0" err="1"/>
              <a:t>ReLU</a:t>
            </a:r>
            <a:r>
              <a:rPr lang="en-US" altLang="zh-CN" sz="2400" dirty="0"/>
              <a:t> for the nonlinearity functions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/>
              <a:t>Implemented dropout layers to combat overfitting issue</a:t>
            </a:r>
          </a:p>
        </p:txBody>
      </p:sp>
    </p:spTree>
    <p:extLst>
      <p:ext uri="{BB962C8B-B14F-4D97-AF65-F5344CB8AC3E}">
        <p14:creationId xmlns:p14="http://schemas.microsoft.com/office/powerpoint/2010/main" val="183266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VGG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76" y="1499616"/>
            <a:ext cx="8128606" cy="47733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20733" y="4546600"/>
            <a:ext cx="26162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Convolution + </a:t>
            </a:r>
            <a:r>
              <a:rPr lang="en-US" altLang="zh-CN" sz="1600" dirty="0" err="1"/>
              <a:t>ReLU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5020733" y="5297015"/>
            <a:ext cx="26162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Softmax</a:t>
            </a:r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5020733" y="5049740"/>
            <a:ext cx="26162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Fully connected + </a:t>
            </a:r>
            <a:r>
              <a:rPr lang="en-US" altLang="zh-CN" sz="1600" dirty="0" err="1"/>
              <a:t>ReLU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5020733" y="4798170"/>
            <a:ext cx="26162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Max pooling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6094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73" y="924874"/>
            <a:ext cx="5917069" cy="5933126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51203" y="222481"/>
            <a:ext cx="5611421" cy="552440"/>
          </a:xfrm>
        </p:spPr>
        <p:txBody>
          <a:bodyPr>
            <a:noAutofit/>
          </a:bodyPr>
          <a:lstStyle/>
          <a:p>
            <a:r>
              <a:rPr lang="en-US" altLang="zh-CN" dirty="0"/>
              <a:t>6 Different Architectures of VGG 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03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GoogLeNet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4"/>
          <a:stretch/>
        </p:blipFill>
        <p:spPr>
          <a:xfrm>
            <a:off x="116771" y="1553075"/>
            <a:ext cx="8908357" cy="27056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10267" y="2175288"/>
            <a:ext cx="863599" cy="1617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87563" y="4572000"/>
            <a:ext cx="7308851" cy="1246495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9 Inception modules, over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layers (very deep)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12x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 parameters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GPUs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a week</a:t>
            </a:r>
          </a:p>
        </p:txBody>
      </p:sp>
    </p:spTree>
    <p:extLst>
      <p:ext uri="{BB962C8B-B14F-4D97-AF65-F5344CB8AC3E}">
        <p14:creationId xmlns:p14="http://schemas.microsoft.com/office/powerpoint/2010/main" val="205973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Inception Module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1" y="1255885"/>
            <a:ext cx="5427134" cy="2413255"/>
          </a:xfrm>
          <a:prstGeom prst="rect">
            <a:avLst/>
          </a:prstGeom>
        </p:spPr>
      </p:pic>
      <p:pic>
        <p:nvPicPr>
          <p:cNvPr id="4" name="Picture 2" descr="https://adeshpande3.github.io/assets/GoogLeNet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3499807"/>
            <a:ext cx="5317066" cy="283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43112" y="2093180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Basic Inception Module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243112" y="4632698"/>
            <a:ext cx="332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Full Inception Module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656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Residual Network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761" y="1503327"/>
            <a:ext cx="2992777" cy="2492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61" y="3939383"/>
            <a:ext cx="2926122" cy="2472873"/>
          </a:xfrm>
          <a:prstGeom prst="rect">
            <a:avLst/>
          </a:prstGeom>
        </p:spPr>
      </p:pic>
      <p:pic>
        <p:nvPicPr>
          <p:cNvPr id="3074" name="Picture 2" descr="https://adeshpande3.github.io/assets/Res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9" y="1586134"/>
            <a:ext cx="4667479" cy="23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86506" y="4611057"/>
                <a:ext cx="26402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06" y="4611057"/>
                <a:ext cx="264027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715932" y="2431010"/>
            <a:ext cx="154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Basic Block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715932" y="4942026"/>
            <a:ext cx="154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Bottleneck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785257" y="4611057"/>
            <a:ext cx="1012372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5" idx="2"/>
          </p:cNvCxnSpPr>
          <p:nvPr/>
        </p:nvCxnSpPr>
        <p:spPr>
          <a:xfrm flipH="1">
            <a:off x="2286000" y="5195832"/>
            <a:ext cx="5443" cy="4490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00842" y="5644896"/>
            <a:ext cx="19703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Residual Term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69" y="1174020"/>
            <a:ext cx="3009900" cy="502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4917" y="2116487"/>
            <a:ext cx="4553266" cy="2785378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Ultra-deep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152 and 200 layers</a:t>
            </a:r>
          </a:p>
          <a:p>
            <a:pPr>
              <a:lnSpc>
                <a:spcPts val="3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a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1202-layer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an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GPUs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Residual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88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11"/>
          <p:cNvSpPr txBox="1"/>
          <p:nvPr/>
        </p:nvSpPr>
        <p:spPr>
          <a:xfrm>
            <a:off x="2023233" y="2905780"/>
            <a:ext cx="524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does machine learn?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59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puma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24745"/>
            <a:ext cx="4997554" cy="3503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01" y="2888921"/>
            <a:ext cx="1521574" cy="19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語音泡泡: 圓角矩形 4"/>
          <p:cNvSpPr/>
          <p:nvPr/>
        </p:nvSpPr>
        <p:spPr>
          <a:xfrm>
            <a:off x="4980214" y="2606530"/>
            <a:ext cx="2213587" cy="1028700"/>
          </a:xfrm>
          <a:prstGeom prst="wedgeRoundRectCallout">
            <a:avLst>
              <a:gd name="adj1" fmla="val 69898"/>
              <a:gd name="adj2" fmla="val 27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shoes</a:t>
            </a:r>
            <a:endParaRPr lang="zh-TW" altLang="en-US" sz="2800" dirty="0"/>
          </a:p>
        </p:txBody>
      </p:sp>
      <p:sp>
        <p:nvSpPr>
          <p:cNvPr id="9" name="語音泡泡: 圓角矩形 8"/>
          <p:cNvSpPr/>
          <p:nvPr/>
        </p:nvSpPr>
        <p:spPr>
          <a:xfrm>
            <a:off x="4980214" y="3867246"/>
            <a:ext cx="2213587" cy="1028700"/>
          </a:xfrm>
          <a:prstGeom prst="wedgeRoundRectCallout">
            <a:avLst>
              <a:gd name="adj1" fmla="val 70472"/>
              <a:gd name="adj2" fmla="val -6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puma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301240" y="3519348"/>
            <a:ext cx="26670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1" name="组合 10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does machine learn?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7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>
                <a:ea typeface="+mj-ea"/>
              </a:rPr>
              <a:t>Deep Learning</a:t>
            </a:r>
            <a:endParaRPr lang="zh-CN" altLang="en-US" dirty="0">
              <a:ea typeface="+mj-ea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1" y="1664897"/>
            <a:ext cx="8215679" cy="460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31701" y="1141677"/>
                <a:ext cx="43781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Looking for a Function </a:t>
                </a:r>
                <a14:m>
                  <m:oMath xmlns:m="http://schemas.openxmlformats.org/officeDocument/2006/math">
                    <m:r>
                      <a:rPr lang="pt-BR" altLang="zh-CN" sz="2800" i="1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01" y="1141677"/>
                <a:ext cx="4378122" cy="523220"/>
              </a:xfrm>
              <a:prstGeom prst="rect">
                <a:avLst/>
              </a:prstGeom>
              <a:blipFill>
                <a:blip r:embed="rId3"/>
                <a:stretch>
                  <a:fillRect l="-2507" t="-11628" r="-181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0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520263" y="1888687"/>
            <a:ext cx="3524250" cy="4351338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Typical-looking filters on the trained first layer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75959" y="6176963"/>
            <a:ext cx="473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TW" dirty="0"/>
              <a:t>http://cs231n.github.io/understanding-cnn/</a:t>
            </a:r>
          </a:p>
        </p:txBody>
      </p:sp>
      <p:pic>
        <p:nvPicPr>
          <p:cNvPr id="37890" name="Picture 2" descr="http://cs231n.github.io/assets/cnnvis/filt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690689"/>
            <a:ext cx="4454228" cy="443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85902" y="5115134"/>
            <a:ext cx="209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11 x 11</a:t>
            </a:r>
          </a:p>
          <a:p>
            <a:pPr algn="r"/>
            <a:r>
              <a:rPr lang="en-US" altLang="zh-TW" sz="2400" dirty="0"/>
              <a:t>(</a:t>
            </a:r>
            <a:r>
              <a:rPr lang="en-US" altLang="zh-TW" sz="2400" dirty="0" err="1"/>
              <a:t>AlexNet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</a:t>
              </a:r>
              <a:r>
                <a:rPr lang="zh-TW" alt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 Layer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205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504497" y="1801977"/>
            <a:ext cx="7886700" cy="4351338"/>
          </a:xfrm>
        </p:spPr>
        <p:txBody>
          <a:bodyPr/>
          <a:lstStyle/>
          <a:p>
            <a:r>
              <a:rPr lang="en-US" altLang="zh-TW" dirty="0"/>
              <a:t>Which images make a specific neuron activate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56" y="2375218"/>
            <a:ext cx="5392100" cy="42456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528" y="4866499"/>
            <a:ext cx="3196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Ross </a:t>
            </a:r>
            <a:r>
              <a:rPr lang="en-US" altLang="zh-TW" dirty="0" err="1"/>
              <a:t>Girshick</a:t>
            </a:r>
            <a:r>
              <a:rPr lang="en-US" altLang="zh-TW" dirty="0"/>
              <a:t>, Jeff Donahue, Trevor Darrell, Jitendra Malik, “Rich feature hierarchies for accurate object detection and semantic segmentation”, CVPR, 2014</a:t>
            </a:r>
            <a:endParaRPr lang="zh-TW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How about higher layers?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447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9439" y="934223"/>
            <a:ext cx="8145825" cy="5837066"/>
            <a:chOff x="263673" y="621369"/>
            <a:chExt cx="8145825" cy="5837066"/>
          </a:xfrm>
        </p:grpSpPr>
        <p:sp>
          <p:nvSpPr>
            <p:cNvPr id="5" name="矩形 4"/>
            <p:cNvSpPr/>
            <p:nvPr/>
          </p:nvSpPr>
          <p:spPr>
            <a:xfrm>
              <a:off x="6480786" y="2033082"/>
              <a:ext cx="1736724" cy="556488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Convolution</a:t>
              </a:r>
              <a:endParaRPr lang="zh-TW" altLang="en-US" sz="2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6480786" y="3133094"/>
              <a:ext cx="1736724" cy="5564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Max Pooling</a:t>
              </a:r>
              <a:endParaRPr lang="zh-TW" altLang="en-US" sz="20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480786" y="4201307"/>
              <a:ext cx="1736724" cy="556488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Convolution</a:t>
              </a:r>
              <a:endParaRPr lang="zh-TW" altLang="en-US" sz="20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480786" y="5234559"/>
              <a:ext cx="1736724" cy="5564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Max Pooling</a:t>
              </a:r>
              <a:endParaRPr lang="zh-TW" altLang="en-US" sz="2000" dirty="0"/>
            </a:p>
          </p:txBody>
        </p:sp>
        <p:sp>
          <p:nvSpPr>
            <p:cNvPr id="9" name="向下箭號 11"/>
            <p:cNvSpPr/>
            <p:nvPr/>
          </p:nvSpPr>
          <p:spPr>
            <a:xfrm>
              <a:off x="7100483" y="1555337"/>
              <a:ext cx="545690" cy="44180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向下箭號 17"/>
            <p:cNvSpPr/>
            <p:nvPr/>
          </p:nvSpPr>
          <p:spPr>
            <a:xfrm>
              <a:off x="7100483" y="2666119"/>
              <a:ext cx="545690" cy="44180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下箭號 18"/>
            <p:cNvSpPr/>
            <p:nvPr/>
          </p:nvSpPr>
          <p:spPr>
            <a:xfrm>
              <a:off x="7100483" y="3757762"/>
              <a:ext cx="545690" cy="44180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向下箭號 19"/>
            <p:cNvSpPr/>
            <p:nvPr/>
          </p:nvSpPr>
          <p:spPr>
            <a:xfrm>
              <a:off x="7100483" y="4792755"/>
              <a:ext cx="545690" cy="44180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362735" y="1131774"/>
              <a:ext cx="20467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input</a:t>
              </a:r>
              <a:endParaRPr lang="zh-TW" altLang="en-US" sz="2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35520" y="1895827"/>
              <a:ext cx="1126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25 3x3 filters</a:t>
              </a:r>
              <a:endParaRPr lang="zh-TW" altLang="en-US" sz="24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346231" y="4064052"/>
              <a:ext cx="1126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50 3x3 filters</a:t>
              </a:r>
              <a:endParaRPr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35520" y="4875188"/>
              <a:ext cx="1674994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50 x 11 x 11</a:t>
              </a:r>
              <a:endParaRPr lang="zh-TW" altLang="en-US" sz="2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63673" y="683359"/>
              <a:ext cx="41311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The output of the k-</a:t>
              </a:r>
              <a:r>
                <a:rPr lang="en-US" altLang="zh-TW" sz="2000" dirty="0" err="1"/>
                <a:t>th</a:t>
              </a:r>
              <a:r>
                <a:rPr lang="en-US" altLang="zh-TW" sz="2000" dirty="0"/>
                <a:t> filter is a 11 x 11 matrix.</a:t>
              </a:r>
              <a:endParaRPr lang="zh-TW" altLang="en-US" sz="20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63673" y="1437156"/>
              <a:ext cx="32796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Degree of the activation of the k-</a:t>
              </a:r>
              <a:r>
                <a:rPr lang="en-US" altLang="zh-TW" sz="2000" dirty="0" err="1"/>
                <a:t>th</a:t>
              </a:r>
              <a:r>
                <a:rPr lang="en-US" altLang="zh-TW" sz="2000" dirty="0"/>
                <a:t> filter: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/>
                <p:cNvSpPr txBox="1"/>
                <p:nvPr/>
              </p:nvSpPr>
              <p:spPr>
                <a:xfrm>
                  <a:off x="3192925" y="1579284"/>
                  <a:ext cx="2120901" cy="10793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zh-TW" sz="24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2" name="文字方塊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925" y="1579284"/>
                  <a:ext cx="2120901" cy="107933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群組 48"/>
            <p:cNvGrpSpPr/>
            <p:nvPr/>
          </p:nvGrpSpPr>
          <p:grpSpPr>
            <a:xfrm>
              <a:off x="1453090" y="3757762"/>
              <a:ext cx="2910123" cy="2700673"/>
              <a:chOff x="1118013" y="4102561"/>
              <a:chExt cx="2910123" cy="2700673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1134682" y="4135484"/>
                <a:ext cx="630000" cy="630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3</a:t>
                </a:r>
                <a:endParaRPr lang="zh-TW" altLang="en-US" sz="2000" dirty="0"/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1976511" y="4135484"/>
                <a:ext cx="630000" cy="630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-1</a:t>
                </a:r>
                <a:endParaRPr lang="zh-TW" altLang="en-US" sz="2000" dirty="0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3398136" y="4135484"/>
                <a:ext cx="630000" cy="630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-1</a:t>
                </a:r>
                <a:endParaRPr lang="zh-TW" altLang="en-US" sz="2000" dirty="0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1134682" y="4935584"/>
                <a:ext cx="630000" cy="630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-3</a:t>
                </a:r>
                <a:endParaRPr lang="zh-TW" altLang="en-US" sz="2000" dirty="0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976511" y="4935584"/>
                <a:ext cx="630000" cy="630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3384571" y="4935584"/>
                <a:ext cx="630000" cy="630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-3</a:t>
                </a:r>
                <a:endParaRPr lang="zh-TW" altLang="en-US" sz="2000" dirty="0"/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1118013" y="6173234"/>
                <a:ext cx="630000" cy="630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3</a:t>
                </a:r>
                <a:endParaRPr lang="zh-TW" altLang="en-US" sz="2000" dirty="0"/>
              </a:p>
            </p:txBody>
          </p:sp>
          <p:sp>
            <p:nvSpPr>
              <p:cNvPr id="36" name="橢圓 35"/>
              <p:cNvSpPr/>
              <p:nvPr/>
            </p:nvSpPr>
            <p:spPr>
              <a:xfrm>
                <a:off x="1959842" y="6173234"/>
                <a:ext cx="630000" cy="630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-2</a:t>
                </a:r>
                <a:endParaRPr lang="zh-TW" altLang="en-US" sz="2000" dirty="0"/>
              </a:p>
            </p:txBody>
          </p:sp>
          <p:sp>
            <p:nvSpPr>
              <p:cNvPr id="38" name="橢圓 37"/>
              <p:cNvSpPr/>
              <p:nvPr/>
            </p:nvSpPr>
            <p:spPr>
              <a:xfrm>
                <a:off x="3377908" y="6173234"/>
                <a:ext cx="630000" cy="6300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-1</a:t>
                </a:r>
                <a:endParaRPr lang="zh-TW" altLang="en-US" sz="2000" dirty="0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2678192" y="4102561"/>
                <a:ext cx="70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2669589" y="5012248"/>
                <a:ext cx="70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 rot="5400000">
                <a:off x="1211229" y="5666561"/>
                <a:ext cx="70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 rot="5400000">
                <a:off x="2053058" y="5666561"/>
                <a:ext cx="70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2676252" y="6206283"/>
                <a:ext cx="70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 rot="5400000">
                <a:off x="3443144" y="5706109"/>
                <a:ext cx="7083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2844768" y="4284606"/>
                  <a:ext cx="520720" cy="5142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768" y="4284606"/>
                  <a:ext cx="520720" cy="5142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左大括弧 50"/>
            <p:cNvSpPr/>
            <p:nvPr/>
          </p:nvSpPr>
          <p:spPr>
            <a:xfrm>
              <a:off x="1170290" y="3866718"/>
              <a:ext cx="282800" cy="2591717"/>
            </a:xfrm>
            <a:prstGeom prst="leftBrace">
              <a:avLst>
                <a:gd name="adj1" fmla="val 29911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左大括弧 52"/>
            <p:cNvSpPr/>
            <p:nvPr/>
          </p:nvSpPr>
          <p:spPr>
            <a:xfrm rot="5400000">
              <a:off x="2801702" y="2264254"/>
              <a:ext cx="243810" cy="2879211"/>
            </a:xfrm>
            <a:prstGeom prst="leftBrace">
              <a:avLst>
                <a:gd name="adj1" fmla="val 29911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2584090" y="3116952"/>
              <a:ext cx="679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11</a:t>
              </a:r>
              <a:endParaRPr lang="zh-TW" altLang="en-US" sz="2400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526389" y="4905785"/>
              <a:ext cx="679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11</a:t>
              </a:r>
              <a:endParaRPr lang="zh-TW" altLang="en-US" sz="2400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7074966" y="649262"/>
              <a:ext cx="622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x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51734" y="2654393"/>
                  <a:ext cx="2274854" cy="4982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b="0" i="1" smtClean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734" y="2654393"/>
                  <a:ext cx="2274854" cy="498278"/>
                </a:xfrm>
                <a:prstGeom prst="rect">
                  <a:avLst/>
                </a:prstGeom>
                <a:blipFill>
                  <a:blip r:embed="rId4"/>
                  <a:stretch>
                    <a:fillRect l="-1340" r="-536" b="-98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文字方塊 57"/>
            <p:cNvSpPr txBox="1"/>
            <p:nvPr/>
          </p:nvSpPr>
          <p:spPr>
            <a:xfrm>
              <a:off x="2626588" y="2636516"/>
              <a:ext cx="23903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(gradient ascent)</a:t>
              </a:r>
              <a:endParaRPr lang="zh-TW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5989036" y="621369"/>
                  <a:ext cx="717056" cy="9951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8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sz="280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9036" y="621369"/>
                  <a:ext cx="717056" cy="9951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/>
          <p:cNvGrpSpPr/>
          <p:nvPr/>
        </p:nvGrpSpPr>
        <p:grpSpPr>
          <a:xfrm>
            <a:off x="0" y="-32407"/>
            <a:ext cx="9144000" cy="869122"/>
            <a:chOff x="0" y="0"/>
            <a:chExt cx="9144000" cy="869122"/>
          </a:xfrm>
        </p:grpSpPr>
        <p:grpSp>
          <p:nvGrpSpPr>
            <p:cNvPr id="65" name="组合 64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66" name="文本框 11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does machine learn?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58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96552" y="234593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Convolution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496552" y="344594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Max Pooling</a:t>
            </a:r>
            <a:endParaRPr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6496552" y="451416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Convolution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6496552" y="554741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Max Pooling</a:t>
            </a:r>
            <a:endParaRPr lang="zh-TW" altLang="en-US" sz="2000" dirty="0"/>
          </a:p>
        </p:txBody>
      </p:sp>
      <p:sp>
        <p:nvSpPr>
          <p:cNvPr id="9" name="向下箭號 11"/>
          <p:cNvSpPr/>
          <p:nvPr/>
        </p:nvSpPr>
        <p:spPr>
          <a:xfrm>
            <a:off x="7116249" y="186819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16249" y="297897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16249" y="407061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16249" y="510560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78501" y="1444628"/>
            <a:ext cx="2046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input</a:t>
            </a:r>
            <a:endParaRPr lang="zh-TW" altLang="en-US" sz="2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51286" y="2208681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61997" y="4376906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51286" y="5188042"/>
            <a:ext cx="1674994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50 x 11 x 11</a:t>
            </a:r>
            <a:endParaRPr lang="zh-TW" altLang="en-US" sz="2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79439" y="996213"/>
            <a:ext cx="413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The output of the k-</a:t>
            </a:r>
            <a:r>
              <a:rPr lang="en-US" altLang="zh-TW" sz="2000" dirty="0" err="1"/>
              <a:t>th</a:t>
            </a:r>
            <a:r>
              <a:rPr lang="en-US" altLang="zh-TW" sz="2000" dirty="0"/>
              <a:t> filter is a 11 x 11 matrix.</a:t>
            </a:r>
            <a:endParaRPr lang="zh-TW" altLang="en-US" sz="2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79439" y="1750010"/>
            <a:ext cx="3279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Degree of the activation of the k-</a:t>
            </a:r>
            <a:r>
              <a:rPr lang="en-US" altLang="zh-TW" sz="2000" dirty="0" err="1"/>
              <a:t>th</a:t>
            </a:r>
            <a:r>
              <a:rPr lang="en-US" altLang="zh-TW" sz="20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208691" y="1892138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691" y="1892138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55"/>
          <p:cNvSpPr txBox="1"/>
          <p:nvPr/>
        </p:nvSpPr>
        <p:spPr>
          <a:xfrm>
            <a:off x="7090732" y="962116"/>
            <a:ext cx="62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367500" y="2967247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00" y="2967247"/>
                <a:ext cx="2274854" cy="498278"/>
              </a:xfrm>
              <a:prstGeom prst="rect">
                <a:avLst/>
              </a:prstGeom>
              <a:blipFill>
                <a:blip r:embed="rId3"/>
                <a:stretch>
                  <a:fillRect l="-1340" r="-536" b="-9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2642354" y="2949370"/>
            <a:ext cx="239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(gradient ascent)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004802" y="934223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802" y="934223"/>
                <a:ext cx="717056" cy="995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/>
          <p:cNvGrpSpPr/>
          <p:nvPr/>
        </p:nvGrpSpPr>
        <p:grpSpPr>
          <a:xfrm>
            <a:off x="0" y="-32407"/>
            <a:ext cx="9144000" cy="869122"/>
            <a:chOff x="0" y="0"/>
            <a:chExt cx="9144000" cy="869122"/>
          </a:xfrm>
        </p:grpSpPr>
        <p:grpSp>
          <p:nvGrpSpPr>
            <p:cNvPr id="65" name="组合 64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66" name="文本框 11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does machine learn?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2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19" y="3812589"/>
            <a:ext cx="4079621" cy="302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34" y="2729959"/>
            <a:ext cx="3381376" cy="338137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077607" y="836715"/>
            <a:ext cx="2405289" cy="6021285"/>
            <a:chOff x="6045508" y="546125"/>
            <a:chExt cx="2248202" cy="6218486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6628523" y="5012230"/>
              <a:ext cx="1619048" cy="1752381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6045508" y="546125"/>
              <a:ext cx="2248202" cy="5990121"/>
              <a:chOff x="6045508" y="546125"/>
              <a:chExt cx="2248202" cy="599012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6556986" y="1295503"/>
                <a:ext cx="1736724" cy="405863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Convolution</a:t>
                </a:r>
                <a:endParaRPr lang="zh-TW" altLang="en-US" sz="2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556986" y="1977273"/>
                <a:ext cx="1736724" cy="41549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Max Pooling</a:t>
                </a:r>
                <a:endParaRPr lang="zh-TW" altLang="en-US" sz="2000" dirty="0"/>
              </a:p>
            </p:txBody>
          </p:sp>
          <p:sp>
            <p:nvSpPr>
              <p:cNvPr id="11" name="向下箭號 17"/>
              <p:cNvSpPr/>
              <p:nvPr/>
            </p:nvSpPr>
            <p:spPr>
              <a:xfrm>
                <a:off x="7189383" y="1671145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777234" y="546125"/>
                <a:ext cx="12962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/>
                  <a:t>input</a:t>
                </a:r>
                <a:endParaRPr lang="zh-TW" altLang="en-US" sz="2000" dirty="0"/>
              </a:p>
            </p:txBody>
          </p:sp>
          <p:sp>
            <p:nvSpPr>
              <p:cNvPr id="16" name="向下箭號 17"/>
              <p:cNvSpPr/>
              <p:nvPr/>
            </p:nvSpPr>
            <p:spPr>
              <a:xfrm>
                <a:off x="7189471" y="2402403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向下箭號 17"/>
              <p:cNvSpPr/>
              <p:nvPr/>
            </p:nvSpPr>
            <p:spPr>
              <a:xfrm>
                <a:off x="7190603" y="993772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556986" y="2740806"/>
                <a:ext cx="1736724" cy="405863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Convolutio</a:t>
                </a:r>
                <a:r>
                  <a:rPr lang="en-US" altLang="zh-TW" sz="2400" dirty="0"/>
                  <a:t>n</a:t>
                </a:r>
                <a:endParaRPr lang="zh-TW" altLang="en-US" sz="2400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556986" y="3422576"/>
                <a:ext cx="1736724" cy="41549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Max Pooling</a:t>
                </a:r>
                <a:endParaRPr lang="zh-TW" altLang="en-US" sz="2000" dirty="0"/>
              </a:p>
            </p:txBody>
          </p:sp>
          <p:sp>
            <p:nvSpPr>
              <p:cNvPr id="20" name="向下箭號 17"/>
              <p:cNvSpPr/>
              <p:nvPr/>
            </p:nvSpPr>
            <p:spPr>
              <a:xfrm>
                <a:off x="7189383" y="3116448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向下箭號 17"/>
              <p:cNvSpPr/>
              <p:nvPr/>
            </p:nvSpPr>
            <p:spPr>
              <a:xfrm>
                <a:off x="7189471" y="3847706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556985" y="4175262"/>
                <a:ext cx="1736724" cy="415496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flatten</a:t>
                </a:r>
                <a:endParaRPr lang="zh-TW" altLang="en-US" sz="2000" dirty="0"/>
              </a:p>
            </p:txBody>
          </p:sp>
          <p:sp>
            <p:nvSpPr>
              <p:cNvPr id="27" name="向下箭號 17"/>
              <p:cNvSpPr/>
              <p:nvPr/>
            </p:nvSpPr>
            <p:spPr>
              <a:xfrm>
                <a:off x="7189383" y="4637716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7"/>
                  <p:cNvSpPr txBox="1"/>
                  <p:nvPr/>
                </p:nvSpPr>
                <p:spPr>
                  <a:xfrm>
                    <a:off x="6045508" y="6070669"/>
                    <a:ext cx="397416" cy="4655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28" name="文字方塊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5508" y="6070669"/>
                    <a:ext cx="397416" cy="4655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直線單箭頭接點 29"/>
              <p:cNvCxnSpPr/>
              <p:nvPr/>
            </p:nvCxnSpPr>
            <p:spPr>
              <a:xfrm flipH="1">
                <a:off x="6341319" y="5809879"/>
                <a:ext cx="299904" cy="42207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685197" y="1973751"/>
                <a:ext cx="2252604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97" y="1973751"/>
                <a:ext cx="2252604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946718" y="6111335"/>
            <a:ext cx="478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figure corresponds to a neuron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1470" y="1295503"/>
            <a:ext cx="478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an image maximizing the output of neuron:</a:t>
            </a:r>
            <a:endParaRPr lang="zh-TW" altLang="en-US" sz="24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0" y="-32407"/>
            <a:ext cx="9144000" cy="869122"/>
            <a:chOff x="0" y="0"/>
            <a:chExt cx="9144000" cy="869122"/>
          </a:xfrm>
        </p:grpSpPr>
        <p:grpSp>
          <p:nvGrpSpPr>
            <p:cNvPr id="43" name="组合 42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11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does machine learn?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309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077607" y="836715"/>
            <a:ext cx="2405289" cy="6021285"/>
            <a:chOff x="6045508" y="546125"/>
            <a:chExt cx="2248202" cy="6218486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6628523" y="5012230"/>
              <a:ext cx="1619048" cy="1752381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6045508" y="546125"/>
              <a:ext cx="2248202" cy="5990121"/>
              <a:chOff x="6045508" y="546125"/>
              <a:chExt cx="2248202" cy="599012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6556986" y="1295503"/>
                <a:ext cx="1736724" cy="405863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Convolution</a:t>
                </a:r>
                <a:endParaRPr lang="zh-TW" altLang="en-US" sz="2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556986" y="1977273"/>
                <a:ext cx="1736724" cy="41549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Max Pooling</a:t>
                </a:r>
                <a:endParaRPr lang="zh-TW" altLang="en-US" sz="2000" dirty="0"/>
              </a:p>
            </p:txBody>
          </p:sp>
          <p:sp>
            <p:nvSpPr>
              <p:cNvPr id="11" name="向下箭號 17"/>
              <p:cNvSpPr/>
              <p:nvPr/>
            </p:nvSpPr>
            <p:spPr>
              <a:xfrm>
                <a:off x="7189383" y="1671145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6777234" y="546125"/>
                <a:ext cx="12962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/>
                  <a:t>input</a:t>
                </a:r>
                <a:endParaRPr lang="zh-TW" altLang="en-US" sz="2000" dirty="0"/>
              </a:p>
            </p:txBody>
          </p:sp>
          <p:sp>
            <p:nvSpPr>
              <p:cNvPr id="16" name="向下箭號 17"/>
              <p:cNvSpPr/>
              <p:nvPr/>
            </p:nvSpPr>
            <p:spPr>
              <a:xfrm>
                <a:off x="7189471" y="2402403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向下箭號 17"/>
              <p:cNvSpPr/>
              <p:nvPr/>
            </p:nvSpPr>
            <p:spPr>
              <a:xfrm>
                <a:off x="7190603" y="993772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556986" y="2740806"/>
                <a:ext cx="1736724" cy="405863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Convolutio</a:t>
                </a:r>
                <a:r>
                  <a:rPr lang="en-US" altLang="zh-TW" sz="2400" dirty="0"/>
                  <a:t>n</a:t>
                </a:r>
                <a:endParaRPr lang="zh-TW" altLang="en-US" sz="2400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556986" y="3422576"/>
                <a:ext cx="1736724" cy="41549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Max Pooling</a:t>
                </a:r>
                <a:endParaRPr lang="zh-TW" altLang="en-US" sz="2000" dirty="0"/>
              </a:p>
            </p:txBody>
          </p:sp>
          <p:sp>
            <p:nvSpPr>
              <p:cNvPr id="20" name="向下箭號 17"/>
              <p:cNvSpPr/>
              <p:nvPr/>
            </p:nvSpPr>
            <p:spPr>
              <a:xfrm>
                <a:off x="7189383" y="3116448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向下箭號 17"/>
              <p:cNvSpPr/>
              <p:nvPr/>
            </p:nvSpPr>
            <p:spPr>
              <a:xfrm>
                <a:off x="7189471" y="3847706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556985" y="4175262"/>
                <a:ext cx="1736724" cy="415496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flatten</a:t>
                </a:r>
                <a:endParaRPr lang="zh-TW" altLang="en-US" sz="2000" dirty="0"/>
              </a:p>
            </p:txBody>
          </p:sp>
          <p:sp>
            <p:nvSpPr>
              <p:cNvPr id="27" name="向下箭號 17"/>
              <p:cNvSpPr/>
              <p:nvPr/>
            </p:nvSpPr>
            <p:spPr>
              <a:xfrm>
                <a:off x="7189383" y="4637716"/>
                <a:ext cx="545690" cy="327556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7"/>
                  <p:cNvSpPr txBox="1"/>
                  <p:nvPr/>
                </p:nvSpPr>
                <p:spPr>
                  <a:xfrm>
                    <a:off x="6045508" y="6070669"/>
                    <a:ext cx="397416" cy="4655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28" name="文字方塊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5508" y="6070669"/>
                    <a:ext cx="397416" cy="4655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5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直線單箭頭接點 29"/>
              <p:cNvCxnSpPr/>
              <p:nvPr/>
            </p:nvCxnSpPr>
            <p:spPr>
              <a:xfrm flipH="1">
                <a:off x="6341319" y="5809879"/>
                <a:ext cx="299904" cy="42207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组合 41"/>
          <p:cNvGrpSpPr/>
          <p:nvPr/>
        </p:nvGrpSpPr>
        <p:grpSpPr>
          <a:xfrm>
            <a:off x="0" y="-32407"/>
            <a:ext cx="9144000" cy="869122"/>
            <a:chOff x="0" y="0"/>
            <a:chExt cx="9144000" cy="869122"/>
          </a:xfrm>
        </p:grpSpPr>
        <p:grpSp>
          <p:nvGrpSpPr>
            <p:cNvPr id="43" name="组合 42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11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does machine learn?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82" y="1912222"/>
            <a:ext cx="3419451" cy="341945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23"/>
              <p:cNvSpPr txBox="1"/>
              <p:nvPr/>
            </p:nvSpPr>
            <p:spPr>
              <a:xfrm>
                <a:off x="873570" y="1135336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70" y="1135336"/>
                <a:ext cx="2225738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24"/>
          <p:cNvSpPr txBox="1"/>
          <p:nvPr/>
        </p:nvSpPr>
        <p:spPr>
          <a:xfrm>
            <a:off x="3503630" y="1190441"/>
            <a:ext cx="2312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Can we see digits?</a:t>
            </a:r>
            <a:endParaRPr lang="zh-TW" altLang="en-US" sz="2000" dirty="0"/>
          </a:p>
        </p:txBody>
      </p:sp>
      <p:sp>
        <p:nvSpPr>
          <p:cNvPr id="33" name="矩形 32"/>
          <p:cNvSpPr/>
          <p:nvPr/>
        </p:nvSpPr>
        <p:spPr>
          <a:xfrm>
            <a:off x="477841" y="5686429"/>
            <a:ext cx="5057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latin typeface="Roboto"/>
              </a:rPr>
              <a:t>Deep Neural Networks are Easily Fooled</a:t>
            </a:r>
          </a:p>
          <a:p>
            <a:r>
              <a:rPr lang="en-US" altLang="zh-TW" sz="1600" dirty="0"/>
              <a:t>https://www.youtube.com/watch?v=M2IebCN9Ht4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09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11" y="2833591"/>
            <a:ext cx="3406825" cy="3406825"/>
          </a:xfrm>
        </p:spPr>
      </p:pic>
      <p:sp>
        <p:nvSpPr>
          <p:cNvPr id="15" name="矩形 14"/>
          <p:cNvSpPr/>
          <p:nvPr/>
        </p:nvSpPr>
        <p:spPr>
          <a:xfrm>
            <a:off x="4875113" y="34715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8155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7368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875112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74398" y="469489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73685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875111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081556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273684" y="585143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" y="2820967"/>
            <a:ext cx="3419451" cy="341945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0502" y="348827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96694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5907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60501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959787" y="47116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59074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0500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66945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159073" y="586820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6964775" y="933450"/>
            <a:ext cx="1719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all pixel values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7273684" y="1736553"/>
            <a:ext cx="1101690" cy="936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0" y="-32407"/>
            <a:ext cx="9144000" cy="869122"/>
            <a:chOff x="0" y="0"/>
            <a:chExt cx="9144000" cy="869122"/>
          </a:xfrm>
        </p:grpSpPr>
        <p:grpSp>
          <p:nvGrpSpPr>
            <p:cNvPr id="41" name="组合 40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11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does machine learn?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28650" y="6334780"/>
            <a:ext cx="825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Lucida Grande"/>
              </a:rPr>
              <a:t>Karen </a:t>
            </a:r>
            <a:r>
              <a:rPr lang="en-US" altLang="zh-TW" sz="1400" dirty="0" err="1">
                <a:latin typeface="Lucida Grande"/>
              </a:rPr>
              <a:t>Simonyan</a:t>
            </a:r>
            <a:r>
              <a:rPr lang="en-US" altLang="zh-TW" sz="14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400" dirty="0">
                <a:latin typeface="Lucida Grande"/>
              </a:rPr>
              <a:t>Andrea </a:t>
            </a:r>
            <a:r>
              <a:rPr lang="en-US" altLang="zh-TW" sz="1400" dirty="0" err="1">
                <a:latin typeface="Lucida Grande"/>
              </a:rPr>
              <a:t>Vedaldi</a:t>
            </a:r>
            <a:r>
              <a:rPr lang="en-US" altLang="zh-TW" sz="14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400" dirty="0">
                <a:latin typeface="Lucida Grande"/>
              </a:rPr>
              <a:t>Andrew Zisserman, “</a:t>
            </a:r>
            <a:r>
              <a:rPr lang="en-US" altLang="zh-TW" sz="1400" dirty="0"/>
              <a:t>Deep Inside Convolutional Networks: </a:t>
            </a:r>
            <a:r>
              <a:rPr lang="en-US" altLang="zh-TW" sz="1400" dirty="0" err="1"/>
              <a:t>Visualising</a:t>
            </a:r>
            <a:r>
              <a:rPr lang="en-US" altLang="zh-TW" sz="1400" dirty="0"/>
              <a:t> Image Classification Models and Saliency Maps</a:t>
            </a:r>
            <a:r>
              <a:rPr lang="en-US" altLang="zh-TW" sz="1400" dirty="0">
                <a:latin typeface="Lucida Grande"/>
              </a:rPr>
              <a:t>”, ICLR, 2014</a:t>
            </a:r>
            <a:endParaRPr lang="zh-TW" altLang="en-US" sz="1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28650" y="972097"/>
            <a:ext cx="7591425" cy="5448985"/>
            <a:chOff x="776287" y="365126"/>
            <a:chExt cx="7591425" cy="54489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287" y="365126"/>
              <a:ext cx="7591425" cy="540067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840923" y="2839134"/>
              <a:ext cx="2473780" cy="21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08605" y="5588129"/>
              <a:ext cx="2473780" cy="21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314703" y="5599802"/>
              <a:ext cx="2473780" cy="21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893932" y="5576456"/>
              <a:ext cx="2473780" cy="21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9339" y="2839133"/>
              <a:ext cx="2473780" cy="21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853119" y="2832559"/>
              <a:ext cx="2473780" cy="21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535"/>
            <a:ext cx="9144000" cy="869122"/>
            <a:chOff x="0" y="0"/>
            <a:chExt cx="9144000" cy="869122"/>
          </a:xfrm>
        </p:grpSpPr>
        <p:grpSp>
          <p:nvGrpSpPr>
            <p:cNvPr id="15" name="组合 14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1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does machine learn?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847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8649" y="6334780"/>
            <a:ext cx="825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Lucida Grande"/>
              </a:rPr>
              <a:t>Karen </a:t>
            </a:r>
            <a:r>
              <a:rPr lang="en-US" altLang="zh-TW" sz="1400" dirty="0" err="1">
                <a:latin typeface="Lucida Grande"/>
              </a:rPr>
              <a:t>Simonyan</a:t>
            </a:r>
            <a:r>
              <a:rPr lang="en-US" altLang="zh-TW" sz="14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400" dirty="0">
                <a:latin typeface="Lucida Grande"/>
              </a:rPr>
              <a:t>Andrea </a:t>
            </a:r>
            <a:r>
              <a:rPr lang="en-US" altLang="zh-TW" sz="1400" dirty="0" err="1">
                <a:latin typeface="Lucida Grande"/>
              </a:rPr>
              <a:t>Vedaldi</a:t>
            </a:r>
            <a:r>
              <a:rPr lang="en-US" altLang="zh-TW" sz="14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400" dirty="0">
                <a:latin typeface="Lucida Grande"/>
              </a:rPr>
              <a:t>Andrew Zisserman, “</a:t>
            </a:r>
            <a:r>
              <a:rPr lang="en-US" altLang="zh-TW" sz="1400" dirty="0"/>
              <a:t>Deep Inside Convolutional Networks: </a:t>
            </a:r>
            <a:r>
              <a:rPr lang="en-US" altLang="zh-TW" sz="1400" dirty="0" err="1"/>
              <a:t>Visualising</a:t>
            </a:r>
            <a:r>
              <a:rPr lang="en-US" altLang="zh-TW" sz="1400" dirty="0"/>
              <a:t> Image Classification Models and Saliency Maps</a:t>
            </a:r>
            <a:r>
              <a:rPr lang="en-US" altLang="zh-TW" sz="1400" dirty="0">
                <a:latin typeface="Lucida Grande"/>
              </a:rPr>
              <a:t>”, ICLR, 2014</a:t>
            </a:r>
            <a:endParaRPr lang="zh-TW" altLang="en-US" sz="1400" dirty="0"/>
          </a:p>
        </p:txBody>
      </p:sp>
      <p:grpSp>
        <p:nvGrpSpPr>
          <p:cNvPr id="2" name="组合 1"/>
          <p:cNvGrpSpPr/>
          <p:nvPr/>
        </p:nvGrpSpPr>
        <p:grpSpPr>
          <a:xfrm>
            <a:off x="628649" y="1152956"/>
            <a:ext cx="7994216" cy="5181824"/>
            <a:chOff x="628649" y="466219"/>
            <a:chExt cx="7994216" cy="518182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9972" y="2031379"/>
              <a:ext cx="2728741" cy="3616664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6143" y="2045893"/>
              <a:ext cx="2636722" cy="3522834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49" y="2031379"/>
              <a:ext cx="2797177" cy="36166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2540422" y="466219"/>
                  <a:ext cx="1064330" cy="9408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altLang="zh-TW" sz="28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sz="28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0422" y="466219"/>
                  <a:ext cx="1064330" cy="9408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橢圓 8"/>
            <p:cNvSpPr/>
            <p:nvPr/>
          </p:nvSpPr>
          <p:spPr>
            <a:xfrm>
              <a:off x="3771900" y="2374900"/>
              <a:ext cx="132080" cy="13208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358104" y="505741"/>
                  <a:ext cx="29464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TW" sz="2400" dirty="0"/>
                    <a:t>: the predicted class of the model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104" y="505741"/>
                  <a:ext cx="2946400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313" t="-5147" b="-169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2540422" y="2440940"/>
                  <a:ext cx="1231478" cy="49141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Pixel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0422" y="2440940"/>
                  <a:ext cx="1231478" cy="491417"/>
                </a:xfrm>
                <a:prstGeom prst="rect">
                  <a:avLst/>
                </a:prstGeom>
                <a:blipFill>
                  <a:blip r:embed="rId7"/>
                  <a:stretch>
                    <a:fillRect l="-7882" t="-7317" b="-219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箭號: 向右 11"/>
            <p:cNvSpPr/>
            <p:nvPr/>
          </p:nvSpPr>
          <p:spPr>
            <a:xfrm rot="16200000">
              <a:off x="4819781" y="1365015"/>
              <a:ext cx="647442" cy="5582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>
              <a:cxnSpLocks/>
            </p:cNvCxnSpPr>
            <p:nvPr/>
          </p:nvCxnSpPr>
          <p:spPr>
            <a:xfrm flipH="1" flipV="1">
              <a:off x="3052634" y="1473094"/>
              <a:ext cx="704604" cy="9018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5" name="组合 14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1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does machine learn?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434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ikorea.org/cs231n/assets/cnnvis/occlu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6" y="986504"/>
            <a:ext cx="7286172" cy="48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931011" y="2740819"/>
            <a:ext cx="5915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/>
          </a:p>
        </p:txBody>
      </p:sp>
      <p:sp>
        <p:nvSpPr>
          <p:cNvPr id="7" name="矩形 6"/>
          <p:cNvSpPr/>
          <p:nvPr/>
        </p:nvSpPr>
        <p:spPr>
          <a:xfrm>
            <a:off x="590099" y="3394805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094114" y="3394804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567894" y="3370551"/>
            <a:ext cx="2699499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3886" y="6121705"/>
            <a:ext cx="7909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0" y="0"/>
            <a:ext cx="9144000" cy="869122"/>
            <a:chOff x="0" y="0"/>
            <a:chExt cx="9144000" cy="869122"/>
          </a:xfrm>
        </p:grpSpPr>
        <p:grpSp>
          <p:nvGrpSpPr>
            <p:cNvPr id="18" name="组合 17"/>
            <p:cNvGrpSpPr/>
            <p:nvPr/>
          </p:nvGrpSpPr>
          <p:grpSpPr>
            <a:xfrm>
              <a:off x="0" y="0"/>
              <a:ext cx="9144000" cy="869122"/>
              <a:chOff x="0" y="0"/>
              <a:chExt cx="9144000" cy="86912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0" y="199088"/>
                <a:ext cx="9144000" cy="670034"/>
              </a:xfrm>
              <a:prstGeom prst="rect">
                <a:avLst/>
              </a:prstGeom>
              <a:solidFill>
                <a:srgbClr val="333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0" y="0"/>
                <a:ext cx="9144000" cy="92236"/>
              </a:xfrm>
              <a:prstGeom prst="rect">
                <a:avLst/>
              </a:prstGeom>
              <a:solidFill>
                <a:srgbClr val="191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0" y="92236"/>
                <a:ext cx="9144000" cy="126249"/>
              </a:xfrm>
              <a:prstGeom prst="rect">
                <a:avLst/>
              </a:prstGeom>
              <a:solidFill>
                <a:srgbClr val="262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1"/>
            <p:cNvSpPr txBox="1"/>
            <p:nvPr/>
          </p:nvSpPr>
          <p:spPr>
            <a:xfrm>
              <a:off x="141680" y="257464"/>
              <a:ext cx="524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does machine learn?</a:t>
              </a:r>
              <a:endPara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34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b="1" dirty="0"/>
              <a:t>Deep Learning</a:t>
            </a:r>
            <a:endParaRPr lang="zh-CN" altLang="en-US" b="1" dirty="0"/>
          </a:p>
        </p:txBody>
      </p:sp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7" y="2304369"/>
            <a:ext cx="4044461" cy="30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88" y="2328333"/>
            <a:ext cx="4296151" cy="274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1701" y="1141677"/>
                <a:ext cx="43781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Looking for a Function </a:t>
                </a:r>
                <a14:m>
                  <m:oMath xmlns:m="http://schemas.openxmlformats.org/officeDocument/2006/math">
                    <m:r>
                      <a:rPr lang="pt-BR" altLang="zh-CN" sz="2800" i="1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CN" altLang="en-US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01" y="1141677"/>
                <a:ext cx="4378122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2507" t="-11628" r="-181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13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0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主题1" id="{CBCC0E4D-3BA1-4112-B278-65B88A9C6A4C}" vid="{8323F8A6-6F38-4659-B839-D4681CFB339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21886</TotalTime>
  <Words>3188</Words>
  <Application>Microsoft Office PowerPoint</Application>
  <PresentationFormat>全屏显示(4:3)</PresentationFormat>
  <Paragraphs>658</Paragraphs>
  <Slides>90</Slides>
  <Notes>6</Notes>
  <HiddenSlides>1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90</vt:i4>
      </vt:variant>
    </vt:vector>
  </HeadingPairs>
  <TitlesOfParts>
    <vt:vector size="93" baseType="lpstr">
      <vt:lpstr>主题1</vt:lpstr>
      <vt:lpstr>Equation</vt:lpstr>
      <vt:lpstr>Equation.DSMT4</vt:lpstr>
      <vt:lpstr>PowerPoint 演示文稿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Contents</vt:lpstr>
      <vt:lpstr>PowerPoint 演示文稿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ice robot</dc:creator>
  <cp:lastModifiedBy>msi</cp:lastModifiedBy>
  <cp:revision>1590</cp:revision>
  <dcterms:created xsi:type="dcterms:W3CDTF">2018-01-07T09:17:17Z</dcterms:created>
  <dcterms:modified xsi:type="dcterms:W3CDTF">2018-12-01T04:46:41Z</dcterms:modified>
</cp:coreProperties>
</file>